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5" r:id="rId85"/>
    <p:sldId id="346" r:id="rId86"/>
    <p:sldId id="347" r:id="rId87"/>
    <p:sldId id="348" r:id="rId88"/>
    <p:sldId id="349" r:id="rId89"/>
    <p:sldId id="350" r:id="rId90"/>
    <p:sldId id="351"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Sheet1!$D$3</c:f>
              <c:strCache>
                <c:ptCount val="1"/>
                <c:pt idx="0">
                  <c:v>A</c:v>
                </c:pt>
              </c:strCache>
            </c:strRef>
          </c:tx>
          <c:invertIfNegative val="0"/>
          <c:cat>
            <c:strRef>
              <c:f>Sheet1!$F$2</c:f>
              <c:strCache>
                <c:ptCount val="1"/>
                <c:pt idx="0">
                  <c:v>Proportion</c:v>
                </c:pt>
              </c:strCache>
            </c:strRef>
          </c:cat>
          <c:val>
            <c:numRef>
              <c:f>Sheet1!$F$3</c:f>
              <c:numCache>
                <c:formatCode>General</c:formatCode>
                <c:ptCount val="1"/>
                <c:pt idx="0">
                  <c:v>0.11717861205915817</c:v>
                </c:pt>
              </c:numCache>
            </c:numRef>
          </c:val>
        </c:ser>
        <c:ser>
          <c:idx val="1"/>
          <c:order val="1"/>
          <c:tx>
            <c:strRef>
              <c:f>Sheet1!$D$4</c:f>
              <c:strCache>
                <c:ptCount val="1"/>
                <c:pt idx="0">
                  <c:v>B</c:v>
                </c:pt>
              </c:strCache>
            </c:strRef>
          </c:tx>
          <c:invertIfNegative val="0"/>
          <c:cat>
            <c:strRef>
              <c:f>Sheet1!$F$2</c:f>
              <c:strCache>
                <c:ptCount val="1"/>
                <c:pt idx="0">
                  <c:v>Proportion</c:v>
                </c:pt>
              </c:strCache>
            </c:strRef>
          </c:cat>
          <c:val>
            <c:numRef>
              <c:f>Sheet1!$F$4</c:f>
              <c:numCache>
                <c:formatCode>General</c:formatCode>
                <c:ptCount val="1"/>
                <c:pt idx="0">
                  <c:v>3.6405005688282165E-2</c:v>
                </c:pt>
              </c:numCache>
            </c:numRef>
          </c:val>
        </c:ser>
        <c:ser>
          <c:idx val="2"/>
          <c:order val="2"/>
          <c:tx>
            <c:strRef>
              <c:f>Sheet1!$D$5</c:f>
              <c:strCache>
                <c:ptCount val="1"/>
                <c:pt idx="0">
                  <c:v>C</c:v>
                </c:pt>
              </c:strCache>
            </c:strRef>
          </c:tx>
          <c:invertIfNegative val="0"/>
          <c:cat>
            <c:strRef>
              <c:f>Sheet1!$F$2</c:f>
              <c:strCache>
                <c:ptCount val="1"/>
                <c:pt idx="0">
                  <c:v>Proportion</c:v>
                </c:pt>
              </c:strCache>
            </c:strRef>
          </c:cat>
          <c:val>
            <c:numRef>
              <c:f>Sheet1!$F$5</c:f>
              <c:numCache>
                <c:formatCode>General</c:formatCode>
                <c:ptCount val="1"/>
                <c:pt idx="0">
                  <c:v>7.0534698521046699E-2</c:v>
                </c:pt>
              </c:numCache>
            </c:numRef>
          </c:val>
        </c:ser>
        <c:ser>
          <c:idx val="3"/>
          <c:order val="3"/>
          <c:tx>
            <c:strRef>
              <c:f>Sheet1!$D$6</c:f>
              <c:strCache>
                <c:ptCount val="1"/>
                <c:pt idx="0">
                  <c:v>D</c:v>
                </c:pt>
              </c:strCache>
            </c:strRef>
          </c:tx>
          <c:invertIfNegative val="0"/>
          <c:cat>
            <c:strRef>
              <c:f>Sheet1!$F$2</c:f>
              <c:strCache>
                <c:ptCount val="1"/>
                <c:pt idx="0">
                  <c:v>Proportion</c:v>
                </c:pt>
              </c:strCache>
            </c:strRef>
          </c:cat>
          <c:val>
            <c:numRef>
              <c:f>Sheet1!$F$6</c:f>
              <c:numCache>
                <c:formatCode>General</c:formatCode>
                <c:ptCount val="1"/>
                <c:pt idx="0">
                  <c:v>0.31740614334471012</c:v>
                </c:pt>
              </c:numCache>
            </c:numRef>
          </c:val>
        </c:ser>
        <c:ser>
          <c:idx val="4"/>
          <c:order val="4"/>
          <c:tx>
            <c:strRef>
              <c:f>Sheet1!$D$7</c:f>
              <c:strCache>
                <c:ptCount val="1"/>
                <c:pt idx="0">
                  <c:v>E</c:v>
                </c:pt>
              </c:strCache>
            </c:strRef>
          </c:tx>
          <c:invertIfNegative val="0"/>
          <c:cat>
            <c:strRef>
              <c:f>Sheet1!$F$2</c:f>
              <c:strCache>
                <c:ptCount val="1"/>
                <c:pt idx="0">
                  <c:v>Proportion</c:v>
                </c:pt>
              </c:strCache>
            </c:strRef>
          </c:cat>
          <c:val>
            <c:numRef>
              <c:f>Sheet1!$F$7</c:f>
              <c:numCache>
                <c:formatCode>General</c:formatCode>
                <c:ptCount val="1"/>
                <c:pt idx="0">
                  <c:v>0.10011376564277588</c:v>
                </c:pt>
              </c:numCache>
            </c:numRef>
          </c:val>
        </c:ser>
        <c:ser>
          <c:idx val="5"/>
          <c:order val="5"/>
          <c:tx>
            <c:strRef>
              <c:f>Sheet1!$D$8</c:f>
              <c:strCache>
                <c:ptCount val="1"/>
                <c:pt idx="0">
                  <c:v>F</c:v>
                </c:pt>
              </c:strCache>
            </c:strRef>
          </c:tx>
          <c:invertIfNegative val="0"/>
          <c:cat>
            <c:strRef>
              <c:f>Sheet1!$F$2</c:f>
              <c:strCache>
                <c:ptCount val="1"/>
                <c:pt idx="0">
                  <c:v>Proportion</c:v>
                </c:pt>
              </c:strCache>
            </c:strRef>
          </c:cat>
          <c:val>
            <c:numRef>
              <c:f>Sheet1!$F$8</c:f>
              <c:numCache>
                <c:formatCode>General</c:formatCode>
                <c:ptCount val="1"/>
                <c:pt idx="0">
                  <c:v>3.6405005688282165E-2</c:v>
                </c:pt>
              </c:numCache>
            </c:numRef>
          </c:val>
        </c:ser>
        <c:ser>
          <c:idx val="6"/>
          <c:order val="6"/>
          <c:tx>
            <c:strRef>
              <c:f>Sheet1!$D$9</c:f>
              <c:strCache>
                <c:ptCount val="1"/>
                <c:pt idx="0">
                  <c:v>G</c:v>
                </c:pt>
              </c:strCache>
            </c:strRef>
          </c:tx>
          <c:invertIfNegative val="0"/>
          <c:cat>
            <c:strRef>
              <c:f>Sheet1!$F$2</c:f>
              <c:strCache>
                <c:ptCount val="1"/>
                <c:pt idx="0">
                  <c:v>Proportion</c:v>
                </c:pt>
              </c:strCache>
            </c:strRef>
          </c:cat>
          <c:val>
            <c:numRef>
              <c:f>Sheet1!$F$9</c:f>
              <c:numCache>
                <c:formatCode>General</c:formatCode>
                <c:ptCount val="1"/>
                <c:pt idx="0">
                  <c:v>0.26166097838452801</c:v>
                </c:pt>
              </c:numCache>
            </c:numRef>
          </c:val>
        </c:ser>
        <c:ser>
          <c:idx val="7"/>
          <c:order val="7"/>
          <c:tx>
            <c:strRef>
              <c:f>Sheet1!$D$10</c:f>
              <c:strCache>
                <c:ptCount val="1"/>
                <c:pt idx="0">
                  <c:v>H</c:v>
                </c:pt>
              </c:strCache>
            </c:strRef>
          </c:tx>
          <c:invertIfNegative val="0"/>
          <c:cat>
            <c:strRef>
              <c:f>Sheet1!$F$2</c:f>
              <c:strCache>
                <c:ptCount val="1"/>
                <c:pt idx="0">
                  <c:v>Proportion</c:v>
                </c:pt>
              </c:strCache>
            </c:strRef>
          </c:cat>
          <c:val>
            <c:numRef>
              <c:f>Sheet1!$F$10</c:f>
              <c:numCache>
                <c:formatCode>General</c:formatCode>
                <c:ptCount val="1"/>
                <c:pt idx="0">
                  <c:v>6.0295790671217306E-2</c:v>
                </c:pt>
              </c:numCache>
            </c:numRef>
          </c:val>
        </c:ser>
        <c:dLbls>
          <c:showLegendKey val="0"/>
          <c:showVal val="0"/>
          <c:showCatName val="0"/>
          <c:showSerName val="0"/>
          <c:showPercent val="0"/>
          <c:showBubbleSize val="0"/>
        </c:dLbls>
        <c:gapWidth val="150"/>
        <c:overlap val="100"/>
        <c:axId val="176412544"/>
        <c:axId val="176414080"/>
      </c:barChart>
      <c:catAx>
        <c:axId val="176412544"/>
        <c:scaling>
          <c:orientation val="minMax"/>
        </c:scaling>
        <c:delete val="0"/>
        <c:axPos val="l"/>
        <c:majorTickMark val="out"/>
        <c:minorTickMark val="none"/>
        <c:tickLblPos val="nextTo"/>
        <c:crossAx val="176414080"/>
        <c:crosses val="autoZero"/>
        <c:auto val="1"/>
        <c:lblAlgn val="ctr"/>
        <c:lblOffset val="100"/>
        <c:noMultiLvlLbl val="0"/>
      </c:catAx>
      <c:valAx>
        <c:axId val="176414080"/>
        <c:scaling>
          <c:orientation val="minMax"/>
          <c:max val="1.3"/>
        </c:scaling>
        <c:delete val="0"/>
        <c:axPos val="b"/>
        <c:numFmt formatCode="0%" sourceLinked="1"/>
        <c:majorTickMark val="out"/>
        <c:minorTickMark val="none"/>
        <c:tickLblPos val="nextTo"/>
        <c:crossAx val="176412544"/>
        <c:crosses val="autoZero"/>
        <c:crossBetween val="between"/>
      </c:valAx>
    </c:plotArea>
    <c:legend>
      <c:legendPos val="r"/>
      <c:layout>
        <c:manualLayout>
          <c:xMode val="edge"/>
          <c:yMode val="edge"/>
          <c:x val="0.74918197725284363"/>
          <c:y val="0.12346456692913398"/>
          <c:w val="6.4706911636045625E-2"/>
          <c:h val="0.669737532808399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324032"/>
        <c:axId val="201325568"/>
      </c:scatterChart>
      <c:valAx>
        <c:axId val="201324032"/>
        <c:scaling>
          <c:orientation val="minMax"/>
        </c:scaling>
        <c:delete val="0"/>
        <c:axPos val="b"/>
        <c:numFmt formatCode="General" sourceLinked="1"/>
        <c:majorTickMark val="out"/>
        <c:minorTickMark val="none"/>
        <c:tickLblPos val="nextTo"/>
        <c:crossAx val="201325568"/>
        <c:crosses val="autoZero"/>
        <c:crossBetween val="midCat"/>
      </c:valAx>
      <c:valAx>
        <c:axId val="201325568"/>
        <c:scaling>
          <c:orientation val="minMax"/>
        </c:scaling>
        <c:delete val="0"/>
        <c:axPos val="l"/>
        <c:numFmt formatCode="General" sourceLinked="1"/>
        <c:majorTickMark val="out"/>
        <c:minorTickMark val="none"/>
        <c:tickLblPos val="nextTo"/>
        <c:crossAx val="201324032"/>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a:solidFill>
                <a:schemeClr val="accent2"/>
              </a:solidFill>
            </a:ln>
          </c:spPr>
          <c:marker>
            <c:symbol val="none"/>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712768"/>
        <c:axId val="201714304"/>
      </c:scatterChart>
      <c:valAx>
        <c:axId val="201712768"/>
        <c:scaling>
          <c:orientation val="minMax"/>
        </c:scaling>
        <c:delete val="0"/>
        <c:axPos val="b"/>
        <c:numFmt formatCode="General" sourceLinked="1"/>
        <c:majorTickMark val="out"/>
        <c:minorTickMark val="none"/>
        <c:tickLblPos val="nextTo"/>
        <c:crossAx val="201714304"/>
        <c:crosses val="autoZero"/>
        <c:crossBetween val="midCat"/>
      </c:valAx>
      <c:valAx>
        <c:axId val="201714304"/>
        <c:scaling>
          <c:orientation val="minMax"/>
        </c:scaling>
        <c:delete val="0"/>
        <c:axPos val="l"/>
        <c:numFmt formatCode="General" sourceLinked="1"/>
        <c:majorTickMark val="out"/>
        <c:minorTickMark val="none"/>
        <c:tickLblPos val="nextTo"/>
        <c:crossAx val="201712768"/>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Y</c:v>
                </c:pt>
              </c:strCache>
            </c:strRef>
          </c:tx>
          <c:spPr>
            <a:solidFill>
              <a:schemeClr val="accent1">
                <a:lumMod val="75000"/>
              </a:schemeClr>
            </a:solidFill>
            <a:ln>
              <a:noFill/>
            </a:ln>
          </c:spPr>
          <c:invertIfNegative val="0"/>
          <c:cat>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val>
        </c:ser>
        <c:dLbls>
          <c:showLegendKey val="0"/>
          <c:showVal val="0"/>
          <c:showCatName val="0"/>
          <c:showSerName val="0"/>
          <c:showPercent val="0"/>
          <c:showBubbleSize val="0"/>
        </c:dLbls>
        <c:gapWidth val="150"/>
        <c:axId val="201856512"/>
        <c:axId val="201858048"/>
      </c:barChart>
      <c:catAx>
        <c:axId val="201856512"/>
        <c:scaling>
          <c:orientation val="minMax"/>
        </c:scaling>
        <c:delete val="0"/>
        <c:axPos val="b"/>
        <c:numFmt formatCode="General" sourceLinked="1"/>
        <c:majorTickMark val="out"/>
        <c:minorTickMark val="none"/>
        <c:tickLblPos val="nextTo"/>
        <c:crossAx val="201858048"/>
        <c:crosses val="autoZero"/>
        <c:auto val="1"/>
        <c:lblAlgn val="ctr"/>
        <c:lblOffset val="100"/>
        <c:noMultiLvlLbl val="1"/>
      </c:catAx>
      <c:valAx>
        <c:axId val="201858048"/>
        <c:scaling>
          <c:orientation val="minMax"/>
        </c:scaling>
        <c:delete val="0"/>
        <c:axPos val="l"/>
        <c:numFmt formatCode="General" sourceLinked="1"/>
        <c:majorTickMark val="out"/>
        <c:minorTickMark val="none"/>
        <c:tickLblPos val="nextTo"/>
        <c:crossAx val="201856512"/>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Sheet1!$E$1</c:f>
              <c:strCache>
                <c:ptCount val="1"/>
                <c:pt idx="0">
                  <c:v>Y</c:v>
                </c:pt>
              </c:strCache>
            </c:strRef>
          </c:tx>
          <c:cat>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val>
        </c:ser>
        <c:dLbls>
          <c:showLegendKey val="0"/>
          <c:showVal val="0"/>
          <c:showCatName val="0"/>
          <c:showSerName val="0"/>
          <c:showPercent val="0"/>
          <c:showBubbleSize val="0"/>
        </c:dLbls>
        <c:axId val="203088640"/>
        <c:axId val="203090176"/>
      </c:areaChart>
      <c:catAx>
        <c:axId val="203088640"/>
        <c:scaling>
          <c:orientation val="minMax"/>
        </c:scaling>
        <c:delete val="0"/>
        <c:axPos val="b"/>
        <c:numFmt formatCode="General" sourceLinked="1"/>
        <c:majorTickMark val="out"/>
        <c:minorTickMark val="none"/>
        <c:tickLblPos val="nextTo"/>
        <c:crossAx val="203090176"/>
        <c:crosses val="autoZero"/>
        <c:auto val="1"/>
        <c:lblAlgn val="ctr"/>
        <c:lblOffset val="100"/>
        <c:noMultiLvlLbl val="1"/>
      </c:catAx>
      <c:valAx>
        <c:axId val="203090176"/>
        <c:scaling>
          <c:orientation val="minMax"/>
        </c:scaling>
        <c:delete val="0"/>
        <c:axPos val="l"/>
        <c:numFmt formatCode="General" sourceLinked="1"/>
        <c:majorTickMark val="out"/>
        <c:minorTickMark val="none"/>
        <c:tickLblPos val="nextTo"/>
        <c:crossAx val="203088640"/>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3125120"/>
        <c:axId val="203126656"/>
      </c:scatterChart>
      <c:valAx>
        <c:axId val="203125120"/>
        <c:scaling>
          <c:orientation val="minMax"/>
        </c:scaling>
        <c:delete val="0"/>
        <c:axPos val="b"/>
        <c:numFmt formatCode="General" sourceLinked="1"/>
        <c:majorTickMark val="out"/>
        <c:minorTickMark val="none"/>
        <c:tickLblPos val="nextTo"/>
        <c:crossAx val="203126656"/>
        <c:crosses val="autoZero"/>
        <c:crossBetween val="midCat"/>
      </c:valAx>
      <c:valAx>
        <c:axId val="203126656"/>
        <c:scaling>
          <c:orientation val="minMax"/>
        </c:scaling>
        <c:delete val="0"/>
        <c:axPos val="l"/>
        <c:majorGridlines/>
        <c:numFmt formatCode="General" sourceLinked="1"/>
        <c:majorTickMark val="out"/>
        <c:minorTickMark val="none"/>
        <c:tickLblPos val="nextTo"/>
        <c:crossAx val="20312512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79E-2"/>
          <c:w val="0.882715260592426"/>
          <c:h val="0.8587604108541556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0.3000000000000001</c:v>
                </c:pt>
                <c:pt idx="3">
                  <c:v>0.4</c:v>
                </c:pt>
                <c:pt idx="4">
                  <c:v>0.5</c:v>
                </c:pt>
                <c:pt idx="5">
                  <c:v>0.6000000000000002</c:v>
                </c:pt>
                <c:pt idx="6">
                  <c:v>0.70000000000000018</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0.56856682289658966</c:v>
                </c:pt>
                <c:pt idx="2">
                  <c:v>0.51725486964426881</c:v>
                </c:pt>
                <c:pt idx="3">
                  <c:v>0.42867511931030489</c:v>
                </c:pt>
                <c:pt idx="4">
                  <c:v>0.90632424344276696</c:v>
                </c:pt>
                <c:pt idx="5">
                  <c:v>0.74936531922880345</c:v>
                </c:pt>
                <c:pt idx="6">
                  <c:v>0.36296864355071873</c:v>
                </c:pt>
                <c:pt idx="7">
                  <c:v>1.3130975057113317</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1.4853106141434917</c:v>
                </c:pt>
                <c:pt idx="16">
                  <c:v>1.479003152111475</c:v>
                </c:pt>
                <c:pt idx="17">
                  <c:v>1.6850900073613633</c:v>
                </c:pt>
                <c:pt idx="18">
                  <c:v>1.3849600709684229</c:v>
                </c:pt>
                <c:pt idx="19">
                  <c:v>1.6266586201162065</c:v>
                </c:pt>
                <c:pt idx="20">
                  <c:v>1.4825475466029201</c:v>
                </c:pt>
                <c:pt idx="21">
                  <c:v>1.8429479232464316</c:v>
                </c:pt>
                <c:pt idx="22">
                  <c:v>1.1060212019549742</c:v>
                </c:pt>
                <c:pt idx="23">
                  <c:v>1.7665784489786445</c:v>
                </c:pt>
                <c:pt idx="24">
                  <c:v>1.4961925167185921</c:v>
                </c:pt>
                <c:pt idx="25">
                  <c:v>1.051390100741104</c:v>
                </c:pt>
                <c:pt idx="26">
                  <c:v>1.7118819993235868</c:v>
                </c:pt>
                <c:pt idx="27">
                  <c:v>1.6881307258868048</c:v>
                </c:pt>
                <c:pt idx="28">
                  <c:v>1.4333569433742894</c:v>
                </c:pt>
                <c:pt idx="29">
                  <c:v>1.4599704013549519</c:v>
                </c:pt>
                <c:pt idx="30">
                  <c:v>1.5840778561264046</c:v>
                </c:pt>
                <c:pt idx="31">
                  <c:v>1.507697922715173</c:v>
                </c:pt>
                <c:pt idx="32">
                  <c:v>2.190470799837569</c:v>
                </c:pt>
                <c:pt idx="33">
                  <c:v>1.8453457686013348</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201491968"/>
        <c:axId val="201494528"/>
      </c:scatterChart>
      <c:valAx>
        <c:axId val="201491968"/>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01494528"/>
        <c:crosses val="autoZero"/>
        <c:crossBetween val="midCat"/>
      </c:valAx>
      <c:valAx>
        <c:axId val="201494528"/>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01491968"/>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797E-2"/>
          <c:w val="0.882715260592426"/>
          <c:h val="0.85876041085415578"/>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0.30000000000000016</c:v>
                </c:pt>
                <c:pt idx="3">
                  <c:v>0.4</c:v>
                </c:pt>
                <c:pt idx="4">
                  <c:v>0.5</c:v>
                </c:pt>
                <c:pt idx="5">
                  <c:v>0.60000000000000031</c:v>
                </c:pt>
                <c:pt idx="6">
                  <c:v>0.70000000000000029</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0.36694661982383914</c:v>
                </c:pt>
                <c:pt idx="1">
                  <c:v>0.56856682289658966</c:v>
                </c:pt>
                <c:pt idx="2">
                  <c:v>0.5172548696442687</c:v>
                </c:pt>
                <c:pt idx="3">
                  <c:v>0.42867511931030494</c:v>
                </c:pt>
                <c:pt idx="4">
                  <c:v>0.90632424344276696</c:v>
                </c:pt>
                <c:pt idx="5">
                  <c:v>0.74936531922880356</c:v>
                </c:pt>
                <c:pt idx="6">
                  <c:v>0.36296864355071884</c:v>
                </c:pt>
                <c:pt idx="7">
                  <c:v>1.3130975057113319</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1.4853106141434915</c:v>
                </c:pt>
                <c:pt idx="16">
                  <c:v>1.4790031521114748</c:v>
                </c:pt>
                <c:pt idx="17">
                  <c:v>1.6850900073613633</c:v>
                </c:pt>
                <c:pt idx="18">
                  <c:v>1.3849600709684229</c:v>
                </c:pt>
                <c:pt idx="19">
                  <c:v>1.6266586201162068</c:v>
                </c:pt>
                <c:pt idx="20">
                  <c:v>1.4825475466029201</c:v>
                </c:pt>
                <c:pt idx="21">
                  <c:v>1.8429479232464321</c:v>
                </c:pt>
                <c:pt idx="22">
                  <c:v>1.106021201954974</c:v>
                </c:pt>
                <c:pt idx="23">
                  <c:v>1.7665784489786445</c:v>
                </c:pt>
                <c:pt idx="24">
                  <c:v>1.4961925167185921</c:v>
                </c:pt>
                <c:pt idx="25">
                  <c:v>1.051390100741104</c:v>
                </c:pt>
                <c:pt idx="26">
                  <c:v>1.7118819993235868</c:v>
                </c:pt>
                <c:pt idx="27">
                  <c:v>1.6881307258868052</c:v>
                </c:pt>
                <c:pt idx="28">
                  <c:v>1.4333569433742894</c:v>
                </c:pt>
                <c:pt idx="29">
                  <c:v>1.4599704013549517</c:v>
                </c:pt>
                <c:pt idx="30">
                  <c:v>1.5840778561264048</c:v>
                </c:pt>
                <c:pt idx="31">
                  <c:v>1.507697922715173</c:v>
                </c:pt>
                <c:pt idx="32">
                  <c:v>2.190470799837569</c:v>
                </c:pt>
                <c:pt idx="33">
                  <c:v>1.845345768601335</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201420800"/>
        <c:axId val="201423104"/>
      </c:scatterChart>
      <c:valAx>
        <c:axId val="201420800"/>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01423104"/>
        <c:crosses val="autoZero"/>
        <c:crossBetween val="midCat"/>
      </c:valAx>
      <c:valAx>
        <c:axId val="201423104"/>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01420800"/>
        <c:crosses val="autoZero"/>
        <c:crossBetween val="midCat"/>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44E-2"/>
          <c:y val="3.8853962152368804E-2"/>
          <c:w val="0.882715260592426"/>
          <c:h val="0.85876041085415589"/>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dPt>
            <c:idx val="17"/>
            <c:marker>
              <c:symbol val="diamond"/>
              <c:size val="7"/>
              <c:spPr>
                <a:solidFill>
                  <a:srgbClr val="FF0000"/>
                </a:solidFill>
                <a:ln>
                  <a:noFill/>
                </a:ln>
              </c:spPr>
            </c:marker>
            <c:bubble3D val="0"/>
          </c:dPt>
          <c:dPt>
            <c:idx val="25"/>
            <c:marker>
              <c:spPr>
                <a:solidFill>
                  <a:srgbClr val="FF0000"/>
                </a:solidFill>
                <a:ln>
                  <a:noFill/>
                </a:ln>
              </c:spPr>
            </c:marker>
            <c:bubble3D val="0"/>
          </c:dPt>
          <c:xVal>
            <c:numRef>
              <c:f>Sheet1!$D$2:$D$38</c:f>
              <c:numCache>
                <c:formatCode>General</c:formatCode>
                <c:ptCount val="37"/>
                <c:pt idx="0">
                  <c:v>0.1</c:v>
                </c:pt>
                <c:pt idx="1">
                  <c:v>0.2</c:v>
                </c:pt>
                <c:pt idx="2">
                  <c:v>0.30000000000000021</c:v>
                </c:pt>
                <c:pt idx="3">
                  <c:v>0.4</c:v>
                </c:pt>
                <c:pt idx="4">
                  <c:v>0.5</c:v>
                </c:pt>
                <c:pt idx="5">
                  <c:v>0.60000000000000042</c:v>
                </c:pt>
                <c:pt idx="6">
                  <c:v>0.7000000000000004</c:v>
                </c:pt>
                <c:pt idx="7">
                  <c:v>0.8</c:v>
                </c:pt>
                <c:pt idx="8">
                  <c:v>0.9</c:v>
                </c:pt>
                <c:pt idx="9">
                  <c:v>1</c:v>
                </c:pt>
                <c:pt idx="10">
                  <c:v>1.1000000000000001</c:v>
                </c:pt>
                <c:pt idx="11">
                  <c:v>1.2</c:v>
                </c:pt>
                <c:pt idx="12">
                  <c:v>1.3</c:v>
                </c:pt>
                <c:pt idx="13">
                  <c:v>1.4</c:v>
                </c:pt>
                <c:pt idx="14">
                  <c:v>1.5</c:v>
                </c:pt>
                <c:pt idx="15">
                  <c:v>1.6</c:v>
                </c:pt>
                <c:pt idx="16">
                  <c:v>1.7</c:v>
                </c:pt>
                <c:pt idx="17">
                  <c:v>1.8</c:v>
                </c:pt>
                <c:pt idx="18">
                  <c:v>1.9000000000000001</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0.36694661982383925</c:v>
                </c:pt>
                <c:pt idx="1">
                  <c:v>0.56856682289658966</c:v>
                </c:pt>
                <c:pt idx="2">
                  <c:v>0.51725486964426859</c:v>
                </c:pt>
                <c:pt idx="3">
                  <c:v>0.428675119310305</c:v>
                </c:pt>
                <c:pt idx="4">
                  <c:v>0.90632424344276696</c:v>
                </c:pt>
                <c:pt idx="5">
                  <c:v>0.74936531922880378</c:v>
                </c:pt>
                <c:pt idx="6">
                  <c:v>0.36296864355071889</c:v>
                </c:pt>
                <c:pt idx="7">
                  <c:v>1.3130975057113321</c:v>
                </c:pt>
                <c:pt idx="8">
                  <c:v>0.98873852647238269</c:v>
                </c:pt>
                <c:pt idx="9">
                  <c:v>0.51590897254122281</c:v>
                </c:pt>
                <c:pt idx="10">
                  <c:v>1.3959621567119069</c:v>
                </c:pt>
                <c:pt idx="11">
                  <c:v>0.78407419428895331</c:v>
                </c:pt>
                <c:pt idx="12">
                  <c:v>0.6473247297123943</c:v>
                </c:pt>
                <c:pt idx="13">
                  <c:v>1.0772059760002621</c:v>
                </c:pt>
                <c:pt idx="14">
                  <c:v>1.3293480311374997</c:v>
                </c:pt>
                <c:pt idx="15">
                  <c:v>1.4853106141434913</c:v>
                </c:pt>
                <c:pt idx="16">
                  <c:v>1.4790031521114746</c:v>
                </c:pt>
                <c:pt idx="17">
                  <c:v>1.6850900073613633</c:v>
                </c:pt>
                <c:pt idx="18">
                  <c:v>1.3849600709684229</c:v>
                </c:pt>
                <c:pt idx="19">
                  <c:v>1.6266586201162072</c:v>
                </c:pt>
                <c:pt idx="20">
                  <c:v>1.4825475466029201</c:v>
                </c:pt>
                <c:pt idx="21">
                  <c:v>1.8429479232464323</c:v>
                </c:pt>
                <c:pt idx="22">
                  <c:v>1.1060212019549738</c:v>
                </c:pt>
                <c:pt idx="23">
                  <c:v>1.7665784489786445</c:v>
                </c:pt>
                <c:pt idx="24">
                  <c:v>1.4961925167185921</c:v>
                </c:pt>
                <c:pt idx="25">
                  <c:v>1.051390100741104</c:v>
                </c:pt>
                <c:pt idx="26">
                  <c:v>1.7118819993235868</c:v>
                </c:pt>
                <c:pt idx="27">
                  <c:v>1.6881307258868057</c:v>
                </c:pt>
                <c:pt idx="28">
                  <c:v>1.4333569433742894</c:v>
                </c:pt>
                <c:pt idx="29">
                  <c:v>1.4599704013549515</c:v>
                </c:pt>
                <c:pt idx="30">
                  <c:v>1.5840778561264051</c:v>
                </c:pt>
                <c:pt idx="31">
                  <c:v>1.507697922715173</c:v>
                </c:pt>
                <c:pt idx="32">
                  <c:v>2.190470799837569</c:v>
                </c:pt>
                <c:pt idx="33">
                  <c:v>1.8453457686013353</c:v>
                </c:pt>
                <c:pt idx="34">
                  <c:v>1.4619817365216254</c:v>
                </c:pt>
                <c:pt idx="35">
                  <c:v>2.2374051046122547</c:v>
                </c:pt>
                <c:pt idx="36">
                  <c:v>2.2563140184317696</c:v>
                </c:pt>
              </c:numCache>
            </c:numRef>
          </c:yVal>
          <c:smooth val="0"/>
        </c:ser>
        <c:dLbls>
          <c:showLegendKey val="0"/>
          <c:showVal val="0"/>
          <c:showCatName val="0"/>
          <c:showSerName val="0"/>
          <c:showPercent val="0"/>
          <c:showBubbleSize val="0"/>
        </c:dLbls>
        <c:axId val="200695168"/>
        <c:axId val="200697344"/>
      </c:scatterChart>
      <c:valAx>
        <c:axId val="200695168"/>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00697344"/>
        <c:crosses val="autoZero"/>
        <c:crossBetween val="midCat"/>
      </c:valAx>
      <c:valAx>
        <c:axId val="200697344"/>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00695168"/>
        <c:crosses val="autoZero"/>
        <c:crossBetween val="midCat"/>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199341952"/>
        <c:axId val="200309376"/>
      </c:scatterChart>
      <c:valAx>
        <c:axId val="199341952"/>
        <c:scaling>
          <c:orientation val="minMax"/>
        </c:scaling>
        <c:delete val="0"/>
        <c:axPos val="b"/>
        <c:numFmt formatCode="General" sourceLinked="1"/>
        <c:majorTickMark val="out"/>
        <c:minorTickMark val="none"/>
        <c:tickLblPos val="nextTo"/>
        <c:crossAx val="200309376"/>
        <c:crosses val="autoZero"/>
        <c:crossBetween val="midCat"/>
      </c:valAx>
      <c:valAx>
        <c:axId val="200309376"/>
        <c:scaling>
          <c:orientation val="minMax"/>
        </c:scaling>
        <c:delete val="0"/>
        <c:axPos val="l"/>
        <c:majorGridlines/>
        <c:numFmt formatCode="General" sourceLinked="1"/>
        <c:majorTickMark val="out"/>
        <c:minorTickMark val="none"/>
        <c:tickLblPos val="nextTo"/>
        <c:crossAx val="19934195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296512"/>
        <c:axId val="201298304"/>
      </c:scatterChart>
      <c:valAx>
        <c:axId val="201296512"/>
        <c:scaling>
          <c:orientation val="minMax"/>
        </c:scaling>
        <c:delete val="0"/>
        <c:axPos val="b"/>
        <c:majorGridlines/>
        <c:numFmt formatCode="General" sourceLinked="1"/>
        <c:majorTickMark val="out"/>
        <c:minorTickMark val="none"/>
        <c:tickLblPos val="nextTo"/>
        <c:crossAx val="201298304"/>
        <c:crosses val="autoZero"/>
        <c:crossBetween val="midCat"/>
      </c:valAx>
      <c:valAx>
        <c:axId val="201298304"/>
        <c:scaling>
          <c:orientation val="minMax"/>
        </c:scaling>
        <c:delete val="0"/>
        <c:axPos val="l"/>
        <c:majorGridlines/>
        <c:numFmt formatCode="General" sourceLinked="1"/>
        <c:majorTickMark val="out"/>
        <c:minorTickMark val="none"/>
        <c:tickLblPos val="nextTo"/>
        <c:crossAx val="20129651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052160"/>
        <c:axId val="201053696"/>
      </c:scatterChart>
      <c:valAx>
        <c:axId val="201052160"/>
        <c:scaling>
          <c:orientation val="minMax"/>
        </c:scaling>
        <c:delete val="0"/>
        <c:axPos val="b"/>
        <c:majorGridlines/>
        <c:minorGridlines/>
        <c:numFmt formatCode="General" sourceLinked="1"/>
        <c:majorTickMark val="out"/>
        <c:minorTickMark val="none"/>
        <c:tickLblPos val="nextTo"/>
        <c:crossAx val="201053696"/>
        <c:crosses val="autoZero"/>
        <c:crossBetween val="midCat"/>
      </c:valAx>
      <c:valAx>
        <c:axId val="201053696"/>
        <c:scaling>
          <c:orientation val="minMax"/>
        </c:scaling>
        <c:delete val="0"/>
        <c:axPos val="l"/>
        <c:majorGridlines/>
        <c:minorGridlines/>
        <c:numFmt formatCode="General" sourceLinked="1"/>
        <c:majorTickMark val="out"/>
        <c:minorTickMark val="none"/>
        <c:tickLblPos val="nextTo"/>
        <c:crossAx val="20105216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ymbol val="diamond"/>
            <c:size val="3"/>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287168"/>
        <c:axId val="201288704"/>
      </c:scatterChart>
      <c:valAx>
        <c:axId val="201287168"/>
        <c:scaling>
          <c:orientation val="minMax"/>
        </c:scaling>
        <c:delete val="0"/>
        <c:axPos val="b"/>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01288704"/>
        <c:crosses val="autoZero"/>
        <c:crossBetween val="midCat"/>
      </c:valAx>
      <c:valAx>
        <c:axId val="201288704"/>
        <c:scaling>
          <c:orientation val="minMax"/>
        </c:scaling>
        <c:delete val="0"/>
        <c:axPos val="l"/>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0128716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0916352"/>
        <c:axId val="201024640"/>
      </c:scatterChart>
      <c:valAx>
        <c:axId val="200916352"/>
        <c:scaling>
          <c:orientation val="minMax"/>
        </c:scaling>
        <c:delete val="0"/>
        <c:axPos val="b"/>
        <c:numFmt formatCode="General" sourceLinked="1"/>
        <c:majorTickMark val="out"/>
        <c:minorTickMark val="none"/>
        <c:tickLblPos val="nextTo"/>
        <c:crossAx val="201024640"/>
        <c:crosses val="autoZero"/>
        <c:crossBetween val="midCat"/>
      </c:valAx>
      <c:valAx>
        <c:axId val="201024640"/>
        <c:scaling>
          <c:orientation val="minMax"/>
        </c:scaling>
        <c:delete val="0"/>
        <c:axPos val="l"/>
        <c:numFmt formatCode="General" sourceLinked="1"/>
        <c:majorTickMark val="out"/>
        <c:minorTickMark val="none"/>
        <c:tickLblPos val="nextTo"/>
        <c:crossAx val="200916352"/>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751936"/>
        <c:axId val="201753728"/>
      </c:scatterChart>
      <c:valAx>
        <c:axId val="201751936"/>
        <c:scaling>
          <c:orientation val="minMax"/>
        </c:scaling>
        <c:delete val="0"/>
        <c:axPos val="b"/>
        <c:numFmt formatCode="General" sourceLinked="1"/>
        <c:majorTickMark val="out"/>
        <c:minorTickMark val="none"/>
        <c:tickLblPos val="nextTo"/>
        <c:crossAx val="201753728"/>
        <c:crosses val="autoZero"/>
        <c:crossBetween val="midCat"/>
        <c:majorUnit val="1"/>
      </c:valAx>
      <c:valAx>
        <c:axId val="201753728"/>
        <c:scaling>
          <c:orientation val="minMax"/>
          <c:max val="2.5"/>
          <c:min val="0"/>
        </c:scaling>
        <c:delete val="0"/>
        <c:axPos val="l"/>
        <c:numFmt formatCode="General" sourceLinked="1"/>
        <c:majorTickMark val="out"/>
        <c:minorTickMark val="none"/>
        <c:tickLblPos val="nextTo"/>
        <c:crossAx val="201751936"/>
        <c:crosses val="autoZero"/>
        <c:crossBetween val="midCat"/>
        <c:majorUnit val="1"/>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759360"/>
        <c:axId val="200921472"/>
      </c:scatterChart>
      <c:valAx>
        <c:axId val="201759360"/>
        <c:scaling>
          <c:orientation val="minMax"/>
        </c:scaling>
        <c:delete val="0"/>
        <c:axPos val="b"/>
        <c:numFmt formatCode="General" sourceLinked="1"/>
        <c:majorTickMark val="out"/>
        <c:minorTickMark val="none"/>
        <c:tickLblPos val="nextTo"/>
        <c:crossAx val="200921472"/>
        <c:crosses val="autoZero"/>
        <c:crossBetween val="midCat"/>
        <c:majorUnit val="1"/>
      </c:valAx>
      <c:valAx>
        <c:axId val="200921472"/>
        <c:scaling>
          <c:orientation val="minMax"/>
          <c:max val="4"/>
          <c:min val="0"/>
        </c:scaling>
        <c:delete val="0"/>
        <c:axPos val="l"/>
        <c:numFmt formatCode="General" sourceLinked="1"/>
        <c:majorTickMark val="out"/>
        <c:minorTickMark val="none"/>
        <c:tickLblPos val="nextTo"/>
        <c:crossAx val="201759360"/>
        <c:crosses val="autoZero"/>
        <c:crossBetween val="midCat"/>
        <c:majorUnit val="1"/>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0.30000000000000004</c:v>
                </c:pt>
                <c:pt idx="3">
                  <c:v>0.4</c:v>
                </c:pt>
                <c:pt idx="4">
                  <c:v>0.5</c:v>
                </c:pt>
                <c:pt idx="5">
                  <c:v>0.60000000000000009</c:v>
                </c:pt>
                <c:pt idx="6">
                  <c:v>0.70000000000000007</c:v>
                </c:pt>
                <c:pt idx="7">
                  <c:v>0.8</c:v>
                </c:pt>
                <c:pt idx="8">
                  <c:v>0.9</c:v>
                </c:pt>
                <c:pt idx="9">
                  <c:v>1</c:v>
                </c:pt>
                <c:pt idx="10">
                  <c:v>1.1000000000000001</c:v>
                </c:pt>
                <c:pt idx="11">
                  <c:v>1.2</c:v>
                </c:pt>
                <c:pt idx="12">
                  <c:v>1.3</c:v>
                </c:pt>
                <c:pt idx="13">
                  <c:v>1.4</c:v>
                </c:pt>
                <c:pt idx="14">
                  <c:v>1.5</c:v>
                </c:pt>
                <c:pt idx="15">
                  <c:v>1.6</c:v>
                </c:pt>
                <c:pt idx="16">
                  <c:v>1.7000000000000002</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0.36694661982383897</c:v>
                </c:pt>
                <c:pt idx="1">
                  <c:v>0.56856682289658966</c:v>
                </c:pt>
                <c:pt idx="2">
                  <c:v>0.51725486964426892</c:v>
                </c:pt>
                <c:pt idx="3">
                  <c:v>0.42867511931030483</c:v>
                </c:pt>
                <c:pt idx="4">
                  <c:v>0.90632424344276696</c:v>
                </c:pt>
                <c:pt idx="5">
                  <c:v>0.74936531922880334</c:v>
                </c:pt>
                <c:pt idx="6">
                  <c:v>0.36296864355071867</c:v>
                </c:pt>
                <c:pt idx="7">
                  <c:v>1.3130975057113314</c:v>
                </c:pt>
                <c:pt idx="8">
                  <c:v>0.98873852647238258</c:v>
                </c:pt>
                <c:pt idx="9">
                  <c:v>0.51590897254122281</c:v>
                </c:pt>
                <c:pt idx="10">
                  <c:v>1.3959621567119069</c:v>
                </c:pt>
                <c:pt idx="11">
                  <c:v>0.78407419428895331</c:v>
                </c:pt>
                <c:pt idx="12">
                  <c:v>0.6473247297123943</c:v>
                </c:pt>
                <c:pt idx="13">
                  <c:v>1.0772059760002621</c:v>
                </c:pt>
                <c:pt idx="14">
                  <c:v>1.3293480311374997</c:v>
                </c:pt>
                <c:pt idx="15">
                  <c:v>1.485310614143492</c:v>
                </c:pt>
                <c:pt idx="16">
                  <c:v>1.4790031521114753</c:v>
                </c:pt>
                <c:pt idx="17">
                  <c:v>1.6850900073613633</c:v>
                </c:pt>
                <c:pt idx="18">
                  <c:v>1.3849600709684229</c:v>
                </c:pt>
                <c:pt idx="19">
                  <c:v>1.6266586201162063</c:v>
                </c:pt>
                <c:pt idx="20">
                  <c:v>1.4825475466029201</c:v>
                </c:pt>
                <c:pt idx="21">
                  <c:v>1.8429479232464312</c:v>
                </c:pt>
                <c:pt idx="22">
                  <c:v>1.1060212019549744</c:v>
                </c:pt>
                <c:pt idx="23">
                  <c:v>1.7665784489786447</c:v>
                </c:pt>
                <c:pt idx="24">
                  <c:v>1.4961925167185921</c:v>
                </c:pt>
                <c:pt idx="25">
                  <c:v>1.051390100741104</c:v>
                </c:pt>
                <c:pt idx="26">
                  <c:v>1.711881999323587</c:v>
                </c:pt>
                <c:pt idx="27">
                  <c:v>1.6881307258868044</c:v>
                </c:pt>
                <c:pt idx="28">
                  <c:v>1.4333569433742894</c:v>
                </c:pt>
                <c:pt idx="29">
                  <c:v>1.4599704013549522</c:v>
                </c:pt>
                <c:pt idx="30">
                  <c:v>1.5840778561264044</c:v>
                </c:pt>
                <c:pt idx="31">
                  <c:v>1.507697922715173</c:v>
                </c:pt>
                <c:pt idx="32">
                  <c:v>2.190470799837569</c:v>
                </c:pt>
                <c:pt idx="33">
                  <c:v>1.8453457686013346</c:v>
                </c:pt>
                <c:pt idx="34">
                  <c:v>1.4619817365216254</c:v>
                </c:pt>
                <c:pt idx="35">
                  <c:v>2.2374051046122552</c:v>
                </c:pt>
                <c:pt idx="36">
                  <c:v>2.2563140184317696</c:v>
                </c:pt>
              </c:numCache>
            </c:numRef>
          </c:yVal>
          <c:smooth val="0"/>
        </c:ser>
        <c:dLbls>
          <c:showLegendKey val="0"/>
          <c:showVal val="0"/>
          <c:showCatName val="0"/>
          <c:showSerName val="0"/>
          <c:showPercent val="0"/>
          <c:showBubbleSize val="0"/>
        </c:dLbls>
        <c:axId val="201564160"/>
        <c:axId val="201565696"/>
      </c:scatterChart>
      <c:valAx>
        <c:axId val="201564160"/>
        <c:scaling>
          <c:orientation val="minMax"/>
        </c:scaling>
        <c:delete val="0"/>
        <c:axPos val="b"/>
        <c:numFmt formatCode="General" sourceLinked="1"/>
        <c:majorTickMark val="out"/>
        <c:minorTickMark val="none"/>
        <c:tickLblPos val="nextTo"/>
        <c:crossAx val="201565696"/>
        <c:crosses val="autoZero"/>
        <c:crossBetween val="midCat"/>
      </c:valAx>
      <c:valAx>
        <c:axId val="201565696"/>
        <c:scaling>
          <c:orientation val="minMax"/>
        </c:scaling>
        <c:delete val="0"/>
        <c:axPos val="l"/>
        <c:majorGridlines/>
        <c:numFmt formatCode="General" sourceLinked="1"/>
        <c:majorTickMark val="out"/>
        <c:minorTickMark val="none"/>
        <c:tickLblPos val="nextTo"/>
        <c:crossAx val="201564160"/>
        <c:crosses val="autoZero"/>
        <c:crossBetween val="midCat"/>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drawing1.xml><?xml version="1.0" encoding="utf-8"?>
<c:userShapes xmlns:c="http://schemas.openxmlformats.org/drawingml/2006/chart">
  <cdr:relSizeAnchor xmlns:cdr="http://schemas.openxmlformats.org/drawingml/2006/chartDrawing">
    <cdr:from>
      <cdr:x>0.54719</cdr:x>
      <cdr:y>0.03968</cdr:y>
    </cdr:from>
    <cdr:to>
      <cdr:x>0.76319</cdr:x>
      <cdr:y>0.21778</cdr:y>
    </cdr:to>
    <cdr:sp macro="" textlink="">
      <cdr:nvSpPr>
        <cdr:cNvPr id="2" name="TextBox 7"/>
        <cdr:cNvSpPr txBox="1"/>
      </cdr:nvSpPr>
      <cdr:spPr>
        <a:xfrm xmlns:a="http://schemas.openxmlformats.org/drawingml/2006/main">
          <a:off x="2736304" y="144016"/>
          <a:ext cx="108012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pPr algn="just"/>
          <a:r>
            <a:rPr lang="en-GB" sz="900" i="1" dirty="0" err="1" smtClean="0">
              <a:solidFill>
                <a:sysClr val="windowText" lastClr="000000">
                  <a:lumMod val="75000"/>
                  <a:lumOff val="25000"/>
                </a:sysClr>
              </a:solidFill>
            </a:rPr>
            <a:t>Aenean</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semper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tortor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eu</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Vestibulum</a:t>
          </a:r>
          <a:r>
            <a:rPr lang="en-GB" sz="900" i="1" dirty="0" smtClean="0">
              <a:solidFill>
                <a:sysClr val="windowText" lastClr="000000">
                  <a:lumMod val="75000"/>
                  <a:lumOff val="25000"/>
                </a:sysClr>
              </a:solidFill>
            </a:rPr>
            <a:t> ante</a:t>
          </a:r>
          <a:endParaRPr lang="en-GB" sz="400" i="1" dirty="0" smtClean="0">
            <a:solidFill>
              <a:sysClr val="windowText" lastClr="000000">
                <a:lumMod val="75000"/>
                <a:lumOff val="25000"/>
              </a:sys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FB64-205D-4D2C-B7E9-61EC2E71DAB8}" type="datetimeFigureOut">
              <a:rPr lang="en-GB" smtClean="0"/>
              <a:t>04/07/2014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2A3F3-3C85-4CAF-928B-AA748532A93C}" type="slidenum">
              <a:rPr lang="en-GB" smtClean="0"/>
              <a:t>‹#›</a:t>
            </a:fld>
            <a:endParaRPr lang="en-GB"/>
          </a:p>
        </p:txBody>
      </p:sp>
    </p:spTree>
    <p:extLst>
      <p:ext uri="{BB962C8B-B14F-4D97-AF65-F5344CB8AC3E}">
        <p14:creationId xmlns:p14="http://schemas.microsoft.com/office/powerpoint/2010/main" val="6130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2FB1D3-FBCE-4F8E-A612-6D228A525025}" type="slidenum">
              <a:rPr lang="en-GB" smtClean="0"/>
              <a:pPr/>
              <a:t>81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86</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file I downloaded</a:t>
            </a:r>
            <a:r>
              <a:rPr lang="en-GB" baseline="0" dirty="0" smtClean="0"/>
              <a:t> from the Human Mortality Database.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87</a:t>
            </a:fld>
            <a:endParaRPr lang="en-GB"/>
          </a:p>
        </p:txBody>
      </p:sp>
    </p:spTree>
    <p:extLst>
      <p:ext uri="{BB962C8B-B14F-4D97-AF65-F5344CB8AC3E}">
        <p14:creationId xmlns:p14="http://schemas.microsoft.com/office/powerpoint/2010/main" val="155993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illustration of the contents and structure of the zipped file extracted,</a:t>
            </a:r>
            <a:r>
              <a:rPr lang="en-GB" baseline="0" dirty="0" smtClean="0"/>
              <a:t> which I used for all the visualisations discussed.</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88</a:t>
            </a:fld>
            <a:endParaRPr lang="en-GB"/>
          </a:p>
        </p:txBody>
      </p:sp>
    </p:spTree>
    <p:extLst>
      <p:ext uri="{BB962C8B-B14F-4D97-AF65-F5344CB8AC3E}">
        <p14:creationId xmlns:p14="http://schemas.microsoft.com/office/powerpoint/2010/main" val="27966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the</a:t>
            </a:r>
            <a:r>
              <a:rPr lang="en-GB" baseline="0" dirty="0" smtClean="0"/>
              <a:t> two types of file I used from the HMD: population and deaths. The second visualisation uses both to produce crude mortality rates; the first uses deaths only.</a:t>
            </a:r>
          </a:p>
          <a:p>
            <a:r>
              <a:rPr lang="en-GB" baseline="0" dirty="0" smtClean="0"/>
              <a:t>Each country folder (shown in the previous slide) has these data for the particular country/population it contains.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89</a:t>
            </a:fld>
            <a:endParaRPr lang="en-GB"/>
          </a:p>
        </p:txBody>
      </p:sp>
    </p:spTree>
    <p:extLst>
      <p:ext uri="{BB962C8B-B14F-4D97-AF65-F5344CB8AC3E}">
        <p14:creationId xmlns:p14="http://schemas.microsoft.com/office/powerpoint/2010/main" val="19710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created</a:t>
            </a:r>
            <a:r>
              <a:rPr lang="en-GB" baseline="0" dirty="0" smtClean="0"/>
              <a:t> a </a:t>
            </a:r>
            <a:r>
              <a:rPr lang="en-GB" baseline="0" dirty="0" err="1" smtClean="0"/>
              <a:t>data.frame</a:t>
            </a:r>
            <a:r>
              <a:rPr lang="en-GB" baseline="0" dirty="0" smtClean="0"/>
              <a:t> object which allowed automated loading of files and labelling/naming of outputs.</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90</a:t>
            </a:fld>
            <a:endParaRPr lang="en-GB"/>
          </a:p>
        </p:txBody>
      </p:sp>
    </p:spTree>
    <p:extLst>
      <p:ext uri="{BB962C8B-B14F-4D97-AF65-F5344CB8AC3E}">
        <p14:creationId xmlns:p14="http://schemas.microsoft.com/office/powerpoint/2010/main" val="409658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92</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95</a:t>
            </a:fld>
            <a:endParaRPr lang="en-GB"/>
          </a:p>
        </p:txBody>
      </p:sp>
    </p:spTree>
    <p:extLst>
      <p:ext uri="{BB962C8B-B14F-4D97-AF65-F5344CB8AC3E}">
        <p14:creationId xmlns:p14="http://schemas.microsoft.com/office/powerpoint/2010/main" val="93208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7667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318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8162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61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2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0058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89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73077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3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4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AQMeN decoration"/>
          <p:cNvPicPr>
            <a:picLocks noChangeAspect="1" noChangeArrowheads="1"/>
          </p:cNvPicPr>
          <p:nvPr/>
        </p:nvPicPr>
        <p:blipFill>
          <a:blip r:embed="rId13">
            <a:extLst>
              <a:ext uri="{28A0092B-C50C-407E-A947-70E740481C1C}">
                <a14:useLocalDpi xmlns:a14="http://schemas.microsoft.com/office/drawing/2010/main" val="0"/>
              </a:ext>
            </a:extLst>
          </a:blip>
          <a:srcRect t="11835" b="39894"/>
          <a:stretch>
            <a:fillRect/>
          </a:stretch>
        </p:blipFill>
        <p:spPr bwMode="auto">
          <a:xfrm>
            <a:off x="0" y="6281738"/>
            <a:ext cx="9144000" cy="5762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QMe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338" y="209550"/>
            <a:ext cx="2844800" cy="84455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p:nvSpPr>
        <p:spPr bwMode="auto">
          <a:xfrm>
            <a:off x="1187450" y="6381750"/>
            <a:ext cx="669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400">
          <a:solidFill>
            <a:schemeClr val="tx2"/>
          </a:solidFill>
          <a:latin typeface="+mj-lt"/>
          <a:ea typeface="+mj-ea"/>
          <a:cs typeface="+mj-cs"/>
        </a:defRPr>
      </a:lvl1pPr>
      <a:lvl2pPr algn="ctr" rtl="0" fontAlgn="base">
        <a:spcBef>
          <a:spcPct val="0"/>
        </a:spcBef>
        <a:spcAft>
          <a:spcPct val="0"/>
        </a:spcAft>
        <a:defRPr sz="2400">
          <a:solidFill>
            <a:schemeClr val="tx2"/>
          </a:solidFill>
          <a:latin typeface="Arial" charset="0"/>
          <a:cs typeface="Arial" charset="0"/>
        </a:defRPr>
      </a:lvl2pPr>
      <a:lvl3pPr algn="ctr" rtl="0" fontAlgn="base">
        <a:spcBef>
          <a:spcPct val="0"/>
        </a:spcBef>
        <a:spcAft>
          <a:spcPct val="0"/>
        </a:spcAft>
        <a:defRPr sz="2400">
          <a:solidFill>
            <a:schemeClr val="tx2"/>
          </a:solidFill>
          <a:latin typeface="Arial" charset="0"/>
          <a:cs typeface="Arial" charset="0"/>
        </a:defRPr>
      </a:lvl3pPr>
      <a:lvl4pPr algn="ctr" rtl="0" fontAlgn="base">
        <a:spcBef>
          <a:spcPct val="0"/>
        </a:spcBef>
        <a:spcAft>
          <a:spcPct val="0"/>
        </a:spcAft>
        <a:defRPr sz="2400">
          <a:solidFill>
            <a:schemeClr val="tx2"/>
          </a:solidFill>
          <a:latin typeface="Arial" charset="0"/>
          <a:cs typeface="Arial" charset="0"/>
        </a:defRPr>
      </a:lvl4pPr>
      <a:lvl5pPr algn="ctr" rtl="0" fontAlgn="base">
        <a:spcBef>
          <a:spcPct val="0"/>
        </a:spcBef>
        <a:spcAft>
          <a:spcPct val="0"/>
        </a:spcAft>
        <a:defRPr sz="2400">
          <a:solidFill>
            <a:schemeClr val="tx2"/>
          </a:solidFill>
          <a:latin typeface="Arial" charset="0"/>
          <a:cs typeface="Arial" charset="0"/>
        </a:defRPr>
      </a:lvl5pPr>
      <a:lvl6pPr marL="457200" algn="ctr" rtl="0" fontAlgn="base">
        <a:spcBef>
          <a:spcPct val="0"/>
        </a:spcBef>
        <a:spcAft>
          <a:spcPct val="0"/>
        </a:spcAft>
        <a:defRPr sz="2400">
          <a:solidFill>
            <a:schemeClr val="tx2"/>
          </a:solidFill>
          <a:latin typeface="Arial" charset="0"/>
          <a:cs typeface="Arial" charset="0"/>
        </a:defRPr>
      </a:lvl6pPr>
      <a:lvl7pPr marL="914400" algn="ctr" rtl="0" fontAlgn="base">
        <a:spcBef>
          <a:spcPct val="0"/>
        </a:spcBef>
        <a:spcAft>
          <a:spcPct val="0"/>
        </a:spcAft>
        <a:defRPr sz="2400">
          <a:solidFill>
            <a:schemeClr val="tx2"/>
          </a:solidFill>
          <a:latin typeface="Arial" charset="0"/>
          <a:cs typeface="Arial" charset="0"/>
        </a:defRPr>
      </a:lvl7pPr>
      <a:lvl8pPr marL="1371600" algn="ctr" rtl="0" fontAlgn="base">
        <a:spcBef>
          <a:spcPct val="0"/>
        </a:spcBef>
        <a:spcAft>
          <a:spcPct val="0"/>
        </a:spcAft>
        <a:defRPr sz="2400">
          <a:solidFill>
            <a:schemeClr val="tx2"/>
          </a:solidFill>
          <a:latin typeface="Arial" charset="0"/>
          <a:cs typeface="Arial" charset="0"/>
        </a:defRPr>
      </a:lvl8pPr>
      <a:lvl9pPr marL="1828800" algn="ctr" rtl="0" fontAlgn="base">
        <a:spcBef>
          <a:spcPct val="0"/>
        </a:spcBef>
        <a:spcAft>
          <a:spcPct val="0"/>
        </a:spcAft>
        <a:defRPr sz="2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youtube.com/watch?v=LqJ1kWGOr7w&amp;list=PLE_TzINC3bwC_KjA7ls4wjoUc-5QiMzyH&amp;index=27" TargetMode="External"/><Relationship Id="rId2" Type="http://schemas.openxmlformats.org/officeDocument/2006/relationships/hyperlink" Target="http://rgl.neoscientists.org/about.s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datavis.ca/milestones/index.php?group=1700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ewht.org.uk/news/188/110/Calton-Hill---William-Playfair"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google.co.uk/url?sa=i&amp;rct=j&amp;q=&amp;esrc=s&amp;source=images&amp;cd=&amp;cad=rja&amp;docid=6vHOcwFvoPOEHM&amp;tbnid=m_Do5v0frrUhvM:&amp;ved=0CAUQjRw&amp;url=http://seeingcomplexity.wordpress.com/2011/02/03/a-short-visual-history-of-charts-and-graphs/&amp;ei=h4-LUq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pollsandvotes.com/PaV/wp-content/uploads/2011/07/playfairdebt.pn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mybrain-limited.blogspot.co.uk/2011/05/unable-to-recognise-face.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en.wikipedia.org/wiki/Charles_Joseph_Minard"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mapmaker.rutgers.edu/355/DrSnows_map2.jpg"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en.wikipedia.org/wiki/John_Tukey"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en.wikipedia.org/wiki/Box_plot"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www.amazon.com/Exploratory-Data-Analysis-John-Tukey/dp/0201076160"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en.wikipedia.org/wiki/Anscombe's_quartet"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Radar_chart" TargetMode="External"/><Relationship Id="rId7" Type="http://schemas.openxmlformats.org/officeDocument/2006/relationships/image" Target="../media/image3.png"/><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en.wikipedia.org/wiki/Chernoff_face" TargetMode="External"/><Relationship Id="rId4" Type="http://schemas.openxmlformats.org/officeDocument/2006/relationships/image" Target="../media/image31.gi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junkcharts.typepad.com/junk_charts/2010/06/the-scatterplot-matrix-a-great-tool.html" TargetMode="External"/><Relationship Id="rId7" Type="http://schemas.openxmlformats.org/officeDocument/2006/relationships/image" Target="../media/image3.png"/><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blog.revolutionanalytics.com/2010/02/how-to-make-a-mosaic-plot-in-r.html"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npr.org/templates/story/story.php?storyId=127481819"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www.edwardtufte.com/tufte/books_visex" TargetMode="External"/><Relationship Id="rId3" Type="http://schemas.openxmlformats.org/officeDocument/2006/relationships/image" Target="../media/image36.jpeg"/><Relationship Id="rId7" Type="http://schemas.openxmlformats.org/officeDocument/2006/relationships/image" Target="../media/image38.gif"/><Relationship Id="rId2" Type="http://schemas.openxmlformats.org/officeDocument/2006/relationships/hyperlink" Target="http://www.edwardtufte.com/tufte/books_be" TargetMode="External"/><Relationship Id="rId1" Type="http://schemas.openxmlformats.org/officeDocument/2006/relationships/slideLayout" Target="../slideLayouts/slideLayout2.xml"/><Relationship Id="rId6" Type="http://schemas.openxmlformats.org/officeDocument/2006/relationships/hyperlink" Target="http://www.edwardtufte.com/tufte/books_ei" TargetMode="External"/><Relationship Id="rId5" Type="http://schemas.openxmlformats.org/officeDocument/2006/relationships/image" Target="../media/image37.gif"/><Relationship Id="rId10" Type="http://schemas.openxmlformats.org/officeDocument/2006/relationships/image" Target="../media/image3.png"/><Relationship Id="rId4" Type="http://schemas.openxmlformats.org/officeDocument/2006/relationships/hyperlink" Target="http://www.edwardtufte.com/tufte/books_vdqi" TargetMode="External"/><Relationship Id="rId9" Type="http://schemas.openxmlformats.org/officeDocument/2006/relationships/image" Target="../media/image39.gif"/></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infovis-wiki.net/index.php?title=File:Lie_factor_example2.jp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www.passionned.com/is-business-intelligence-software-mature-enough-for-building-big-data-applications/" TargetMode="External"/><Relationship Id="rId2" Type="http://schemas.openxmlformats.org/officeDocument/2006/relationships/hyperlink" Target="http://courses.ischool.berkeley.edu/i247/f05/readings/Cleveland_GraphicalPerception_Science85.pdf"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oolinfographics.com/blog/2013/9/19/a-visual-guide-to-what-colors-communicate.html?utm_source=feedburner&amp;utm_medium=feed&amp;utm_campaign=Feed:+CoolInfographics+(Cool+Infographic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44.emf"/></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amazon.co.uk/The-Functional-Art-Introduction-Visualization/dp/0321834739"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www.ncbi.nlm.nih.gov/pubmed/15588533"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hyperlink" Target="http://en.wikipedia.org/wiki/George_Lakoff" TargetMode="External"/><Relationship Id="rId7" Type="http://schemas.openxmlformats.org/officeDocument/2006/relationships/hyperlink" Target="http://plato.stanford.edu/entries/mental-imagery/mental-rotation.html"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books.google.co.uk/books/about/Don_t_Think_of_an_Elephant.html?id=IcaafxA93U8C&amp;redir_esc=y" TargetMode="External"/><Relationship Id="rId4" Type="http://schemas.openxmlformats.org/officeDocument/2006/relationships/image" Target="../media/image6.jpeg"/><Relationship Id="rId9"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hyperlink" Target="http://catallaxyfiles.com/2012/07/23/whats-wrong-with-the-ecommunist/" TargetMode="External"/><Relationship Id="rId2" Type="http://schemas.openxmlformats.org/officeDocument/2006/relationships/hyperlink" Target="https://www.google.co.uk/url?sa=i&amp;rct=j&amp;q=&amp;esrc=s&amp;source=images&amp;cd=&amp;cad=rja&amp;docid=l0F0r9CPt9SFtM&amp;tbnid=Ff3wjWJkv6w5uM:&amp;ved=0CAQQjB0&amp;url=http://anticap.wordpress.com/2011/08/11/stocks-and-flows/&amp;ei=RTaKUuqEGcSS1AWoxIHoDA&amp;psig=AFQjCNG-sE90_pK" TargetMode="Externa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balneus.wordpress.com/2011/04/23/old-cartoon-more-relevant-than-ever/" TargetMode="External"/><Relationship Id="rId9"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hyperlink" Target="http://www.ventrella.com/ideas/grammar.html" TargetMode="External"/><Relationship Id="rId1" Type="http://schemas.openxmlformats.org/officeDocument/2006/relationships/slideLayout" Target="../slideLayouts/slideLayout2.xml"/><Relationship Id="rId6" Type="http://schemas.openxmlformats.org/officeDocument/2006/relationships/hyperlink" Target="http://matt.might.net/articles/phd-school-in-pictures/" TargetMode="External"/><Relationship Id="rId5" Type="http://schemas.openxmlformats.org/officeDocument/2006/relationships/image" Target="../media/image14.gif"/><Relationship Id="rId4" Type="http://schemas.openxmlformats.org/officeDocument/2006/relationships/hyperlink" Target="http://mckeestory.com/"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a:t>
            </a:r>
            <a:r>
              <a:rPr lang="en-GB" dirty="0" smtClean="0"/>
              <a:t>Visualisation</a:t>
            </a:r>
            <a:br>
              <a:rPr lang="en-GB" dirty="0" smtClean="0"/>
            </a:br>
            <a:r>
              <a:rPr lang="en-GB" dirty="0" smtClean="0"/>
              <a:t>Social Research Association Workshop</a:t>
            </a:r>
            <a:br>
              <a:rPr lang="en-GB" dirty="0" smtClean="0"/>
            </a:br>
            <a:r>
              <a:rPr lang="en-GB" dirty="0" smtClean="0"/>
              <a:t>7 July 2014</a:t>
            </a:r>
            <a:br>
              <a:rPr lang="en-GB" dirty="0" smtClean="0"/>
            </a:br>
            <a:r>
              <a:rPr lang="en-GB" dirty="0" smtClean="0"/>
              <a:t>Grand Connaught Rooms, London</a:t>
            </a:r>
            <a:endParaRPr lang="en-GB" dirty="0"/>
          </a:p>
        </p:txBody>
      </p:sp>
      <p:sp>
        <p:nvSpPr>
          <p:cNvPr id="3" name="Subtitle 2"/>
          <p:cNvSpPr>
            <a:spLocks noGrp="1"/>
          </p:cNvSpPr>
          <p:nvPr>
            <p:ph type="subTitle" idx="1"/>
          </p:nvPr>
        </p:nvSpPr>
        <p:spPr/>
        <p:txBody>
          <a:bodyPr>
            <a:noAutofit/>
          </a:bodyPr>
          <a:lstStyle/>
          <a:p>
            <a:r>
              <a:rPr lang="en-GB" sz="1800" dirty="0" smtClean="0"/>
              <a:t>Dr Jon Minton</a:t>
            </a:r>
          </a:p>
          <a:p>
            <a:r>
              <a:rPr lang="en-GB" sz="1800" dirty="0" smtClean="0"/>
              <a:t>Advanced Quantitative Methods Network (</a:t>
            </a:r>
            <a:r>
              <a:rPr lang="en-GB" sz="1800" dirty="0" err="1" smtClean="0"/>
              <a:t>AQMeN</a:t>
            </a:r>
            <a:r>
              <a:rPr lang="en-GB" sz="1800" dirty="0" smtClean="0"/>
              <a:t>)</a:t>
            </a:r>
          </a:p>
          <a:p>
            <a:r>
              <a:rPr lang="en-GB" sz="1800" dirty="0" smtClean="0"/>
              <a:t>University of Glasgow</a:t>
            </a:r>
            <a:endParaRPr lang="en-GB" sz="1800"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4624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is spatial...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00080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RGL</a:t>
            </a:r>
            <a:endParaRPr lang="en-GB" dirty="0"/>
          </a:p>
        </p:txBody>
      </p:sp>
      <p:sp>
        <p:nvSpPr>
          <p:cNvPr id="3" name="Content Placeholder 2"/>
          <p:cNvSpPr>
            <a:spLocks noGrp="1"/>
          </p:cNvSpPr>
          <p:nvPr>
            <p:ph idx="1"/>
          </p:nvPr>
        </p:nvSpPr>
        <p:spPr/>
        <p:txBody>
          <a:bodyPr>
            <a:normAutofit fontScale="92500" lnSpcReduction="10000"/>
          </a:bodyPr>
          <a:lstStyle/>
          <a:p>
            <a:r>
              <a:rPr lang="en-GB" dirty="0">
                <a:hlinkClick r:id="rId2"/>
              </a:rPr>
              <a:t>http://</a:t>
            </a:r>
            <a:r>
              <a:rPr lang="en-GB" dirty="0" smtClean="0">
                <a:hlinkClick r:id="rId2"/>
              </a:rPr>
              <a:t>rgl.neoscientists.org/about.shtml</a:t>
            </a:r>
            <a:endParaRPr lang="en-GB" dirty="0" smtClean="0"/>
          </a:p>
          <a:p>
            <a:r>
              <a:rPr lang="en-GB" dirty="0" smtClean="0"/>
              <a:t>3D engine written in C++ but controlled by R.</a:t>
            </a:r>
          </a:p>
          <a:p>
            <a:r>
              <a:rPr lang="en-GB" dirty="0" smtClean="0"/>
              <a:t>Eventually wrapped it in a function which allowed calls like this:</a:t>
            </a:r>
          </a:p>
          <a:p>
            <a:pPr marL="1257300" lvl="3" indent="0">
              <a:buNone/>
            </a:pPr>
            <a:r>
              <a:rPr lang="en-GB" sz="1600" dirty="0">
                <a:latin typeface="Lucida Console" pitchFamily="49" charset="0"/>
              </a:rPr>
              <a:t>Make3dPlot(</a:t>
            </a:r>
            <a:r>
              <a:rPr lang="en-GB" sz="1600" dirty="0" err="1">
                <a:latin typeface="Lucida Console" pitchFamily="49" charset="0"/>
              </a:rPr>
              <a:t>DeathRates,country</a:t>
            </a:r>
            <a:r>
              <a:rPr lang="en-GB" sz="1600" dirty="0">
                <a:latin typeface="Lucida Console" pitchFamily="49" charset="0"/>
              </a:rPr>
              <a:t>="GBR_SCO", sex</a:t>
            </a:r>
            <a:r>
              <a:rPr lang="en-GB" sz="1600" dirty="0" smtClean="0">
                <a:latin typeface="Lucida Console" pitchFamily="49" charset="0"/>
              </a:rPr>
              <a:t>=“female")</a:t>
            </a:r>
            <a:endParaRPr lang="en-GB" sz="1600" dirty="0">
              <a:latin typeface="Lucida Console" pitchFamily="49" charset="0"/>
            </a:endParaRPr>
          </a:p>
          <a:p>
            <a:pPr marL="1257300" lvl="3" indent="0">
              <a:buNone/>
            </a:pPr>
            <a:r>
              <a:rPr lang="en-GB" sz="1600" dirty="0">
                <a:latin typeface="Lucida Console" pitchFamily="49" charset="0"/>
              </a:rPr>
              <a:t>play3d(spin3d</a:t>
            </a:r>
            <a:r>
              <a:rPr lang="en-GB" sz="1600" dirty="0" smtClean="0">
                <a:latin typeface="Lucida Console" pitchFamily="49" charset="0"/>
              </a:rPr>
              <a:t>())</a:t>
            </a:r>
            <a:endParaRPr lang="en-GB" sz="1600" dirty="0">
              <a:latin typeface="Lucida Console" pitchFamily="49" charset="0"/>
            </a:endParaRPr>
          </a:p>
          <a:p>
            <a:pPr marL="1257300" lvl="3" indent="0">
              <a:buNone/>
            </a:pPr>
            <a:r>
              <a:rPr lang="en-GB" sz="1600" dirty="0" smtClean="0">
                <a:latin typeface="Lucida Console" pitchFamily="49" charset="0"/>
              </a:rPr>
              <a:t>	</a:t>
            </a:r>
          </a:p>
          <a:p>
            <a:r>
              <a:rPr lang="en-GB" dirty="0" smtClean="0"/>
              <a:t>To produce something like this:</a:t>
            </a:r>
          </a:p>
          <a:p>
            <a:pPr lvl="1"/>
            <a:r>
              <a:rPr lang="en-GB" dirty="0">
                <a:hlinkClick r:id="rId3"/>
              </a:rPr>
              <a:t>http://</a:t>
            </a:r>
            <a:r>
              <a:rPr lang="en-GB" dirty="0" smtClean="0">
                <a:hlinkClick r:id="rId3"/>
              </a:rPr>
              <a:t>www.youtube.com/watch?v=LqJ1kWGOr7w&amp;list=PLE_TzINC3bwC_KjA7ls4wjoUc-5QiMzyH&amp;index=27</a:t>
            </a:r>
            <a:endParaRPr lang="en-GB" dirty="0" smtClean="0"/>
          </a:p>
          <a:p>
            <a:endParaRPr lang="en-GB"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712034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a:t>
            </a:r>
            <a:endParaRPr lang="en-GB" dirty="0"/>
          </a:p>
        </p:txBody>
      </p:sp>
      <p:sp>
        <p:nvSpPr>
          <p:cNvPr id="3" name="Content Placeholder 2"/>
          <p:cNvSpPr>
            <a:spLocks noGrp="1"/>
          </p:cNvSpPr>
          <p:nvPr>
            <p:ph idx="1"/>
          </p:nvPr>
        </p:nvSpPr>
        <p:spPr/>
        <p:txBody>
          <a:bodyPr/>
          <a:lstStyle/>
          <a:p>
            <a:endParaRPr lang="en-GB"/>
          </a:p>
        </p:txBody>
      </p:sp>
      <p:pic>
        <p:nvPicPr>
          <p:cNvPr id="5122" name="Picture 2" descr="X:\1918 Cohort\EPA\Un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2776"/>
            <a:ext cx="3983387" cy="497923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5123" name="Picture 3" descr="X:\1918 Cohort\EPA\Italy Males Not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50414"/>
            <a:ext cx="4396267" cy="4666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867703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 - Logged</a:t>
            </a:r>
            <a:endParaRPr lang="en-GB" dirty="0"/>
          </a:p>
        </p:txBody>
      </p:sp>
      <p:sp>
        <p:nvSpPr>
          <p:cNvPr id="3" name="Content Placeholder 2"/>
          <p:cNvSpPr>
            <a:spLocks noGrp="1"/>
          </p:cNvSpPr>
          <p:nvPr>
            <p:ph idx="1"/>
          </p:nvPr>
        </p:nvSpPr>
        <p:spPr/>
        <p:txBody>
          <a:bodyPr/>
          <a:lstStyle/>
          <a:p>
            <a:endParaRPr lang="en-GB" dirty="0"/>
          </a:p>
        </p:txBody>
      </p:sp>
      <p:pic>
        <p:nvPicPr>
          <p:cNvPr id="6146" name="Picture 2" descr="X:\1918 Cohort\EPA\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610798"/>
            <a:ext cx="4052187" cy="506523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X:\1918 Cohort\EPA\Italy Males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72816"/>
            <a:ext cx="4108565" cy="4394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288968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Publication in top epidemiology journal</a:t>
            </a:r>
          </a:p>
          <a:p>
            <a:r>
              <a:rPr lang="en-GB" dirty="0" smtClean="0"/>
              <a:t>A growing body of follow-up research avenues and publications</a:t>
            </a:r>
          </a:p>
          <a:p>
            <a:r>
              <a:rPr lang="en-GB" dirty="0" smtClean="0"/>
              <a:t>Invited speaker at the Oxford Institute for Ageing</a:t>
            </a:r>
          </a:p>
          <a:p>
            <a:endParaRPr lang="en-GB" dirty="0"/>
          </a:p>
          <a:p>
            <a:r>
              <a:rPr lang="en-GB" dirty="0" smtClean="0"/>
              <a:t>A lot of time spent as an engineer:</a:t>
            </a:r>
          </a:p>
          <a:p>
            <a:pPr lvl="1"/>
            <a:r>
              <a:rPr lang="en-GB" dirty="0" smtClean="0"/>
              <a:t>Needed time (and sanity) invested in learning some complex specialist software.</a:t>
            </a:r>
          </a:p>
          <a:p>
            <a:pPr lvl="1"/>
            <a:r>
              <a:rPr lang="en-GB" dirty="0" smtClean="0"/>
              <a:t>Knotty and nasty data management challenges.</a:t>
            </a:r>
          </a:p>
          <a:p>
            <a:pPr lvl="1"/>
            <a:r>
              <a:rPr lang="en-GB" dirty="0" smtClean="0"/>
              <a:t>Programming challenges involved in customising and automating production of graphs.</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542243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challenge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Although I used specialist software to produce the visualisations, it’s possible to create something similar in Excel. </a:t>
            </a:r>
          </a:p>
          <a:p>
            <a:r>
              <a:rPr lang="en-GB" dirty="0" smtClean="0"/>
              <a:t>Even if these visualisations and data are not of particular interest to you, the challenge of producing something similar will help with learning the skills necessary to produce some of the more complex visualisations in Excel. </a:t>
            </a:r>
          </a:p>
          <a:p>
            <a:endParaRPr lang="en-GB" dirty="0"/>
          </a:p>
          <a:p>
            <a:r>
              <a:rPr lang="en-GB" dirty="0" smtClean="0"/>
              <a:t>So, put on your hard hat and get to work…</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33660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is it cultural?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
        <p:nvSpPr>
          <p:cNvPr id="8" name="TextBox 7"/>
          <p:cNvSpPr txBox="1"/>
          <p:nvPr/>
        </p:nvSpPr>
        <p:spPr>
          <a:xfrm>
            <a:off x="4283968" y="2132856"/>
            <a:ext cx="3717684" cy="461665"/>
          </a:xfrm>
          <a:prstGeom prst="rect">
            <a:avLst/>
          </a:prstGeom>
          <a:solidFill>
            <a:schemeClr val="bg1">
              <a:lumMod val="85000"/>
            </a:schemeClr>
          </a:solidFill>
        </p:spPr>
        <p:txBody>
          <a:bodyPr wrap="none" rtlCol="0">
            <a:spAutoFit/>
          </a:bodyPr>
          <a:lstStyle/>
          <a:p>
            <a:r>
              <a:rPr lang="en-GB" sz="2400" dirty="0" smtClean="0">
                <a:latin typeface="Kunstler Script" pitchFamily="66" charset="0"/>
              </a:rPr>
              <a:t>The quick brown fox jumps over the lazy dog</a:t>
            </a:r>
            <a:endParaRPr lang="en-GB" sz="2400" dirty="0">
              <a:latin typeface="Kunstler Script" pitchFamily="66" charset="0"/>
            </a:endParaRPr>
          </a:p>
        </p:txBody>
      </p:sp>
      <p:sp>
        <p:nvSpPr>
          <p:cNvPr id="13" name="Right Arrow 12"/>
          <p:cNvSpPr/>
          <p:nvPr/>
        </p:nvSpPr>
        <p:spPr>
          <a:xfrm rot="10800000">
            <a:off x="1547664" y="3356992"/>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99592" y="3356992"/>
            <a:ext cx="616323" cy="369332"/>
          </a:xfrm>
          <a:prstGeom prst="rect">
            <a:avLst/>
          </a:prstGeom>
          <a:noFill/>
        </p:spPr>
        <p:txBody>
          <a:bodyPr wrap="none" rtlCol="0">
            <a:spAutoFit/>
          </a:bodyPr>
          <a:lstStyle/>
          <a:p>
            <a:r>
              <a:rPr lang="en-GB" i="1" dirty="0" smtClean="0"/>
              <a:t>Now</a:t>
            </a:r>
            <a:endParaRPr lang="en-GB" i="1" dirty="0"/>
          </a:p>
        </p:txBody>
      </p:sp>
      <p:sp>
        <p:nvSpPr>
          <p:cNvPr id="15" name="TextBox 14"/>
          <p:cNvSpPr txBox="1"/>
          <p:nvPr/>
        </p:nvSpPr>
        <p:spPr>
          <a:xfrm>
            <a:off x="3275856" y="3356992"/>
            <a:ext cx="644728" cy="369332"/>
          </a:xfrm>
          <a:prstGeom prst="rect">
            <a:avLst/>
          </a:prstGeom>
          <a:noFill/>
        </p:spPr>
        <p:txBody>
          <a:bodyPr wrap="none" rtlCol="0">
            <a:spAutoFit/>
          </a:bodyPr>
          <a:lstStyle/>
          <a:p>
            <a:r>
              <a:rPr lang="en-GB" i="1" dirty="0" smtClean="0"/>
              <a:t>Then</a:t>
            </a:r>
            <a:endParaRPr lang="en-GB" i="1" dirty="0"/>
          </a:p>
        </p:txBody>
      </p:sp>
      <p:pic>
        <p:nvPicPr>
          <p:cNvPr id="34818" name="Picture 2" descr="http://travel.state.gov/images/arabic_mandatory.gif"/>
          <p:cNvPicPr>
            <a:picLocks noChangeAspect="1" noChangeArrowheads="1"/>
          </p:cNvPicPr>
          <p:nvPr/>
        </p:nvPicPr>
        <p:blipFill>
          <a:blip r:embed="rId2" cstate="print"/>
          <a:srcRect/>
          <a:stretch>
            <a:fillRect/>
          </a:stretch>
        </p:blipFill>
        <p:spPr bwMode="auto">
          <a:xfrm>
            <a:off x="4283968" y="2881569"/>
            <a:ext cx="3744416" cy="1488860"/>
          </a:xfrm>
          <a:prstGeom prst="rect">
            <a:avLst/>
          </a:prstGeom>
          <a:noFill/>
        </p:spPr>
      </p:pic>
      <p:pic>
        <p:nvPicPr>
          <p:cNvPr id="34820" name="Picture 4" descr="http://images.wisegeek.com/mandarin-chinese-text.jpg"/>
          <p:cNvPicPr>
            <a:picLocks noChangeAspect="1" noChangeArrowheads="1"/>
          </p:cNvPicPr>
          <p:nvPr/>
        </p:nvPicPr>
        <p:blipFill>
          <a:blip r:embed="rId3" cstate="print"/>
          <a:srcRect/>
          <a:stretch>
            <a:fillRect/>
          </a:stretch>
        </p:blipFill>
        <p:spPr bwMode="auto">
          <a:xfrm>
            <a:off x="5004048" y="4581128"/>
            <a:ext cx="2409371" cy="1792572"/>
          </a:xfrm>
          <a:prstGeom prst="rect">
            <a:avLst/>
          </a:prstGeom>
          <a:noFill/>
        </p:spPr>
      </p:pic>
      <p:sp>
        <p:nvSpPr>
          <p:cNvPr id="16" name="Right Arrow 15"/>
          <p:cNvSpPr/>
          <p:nvPr/>
        </p:nvSpPr>
        <p:spPr>
          <a:xfrm rot="16200000">
            <a:off x="1835696" y="5301208"/>
            <a:ext cx="100811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051720" y="6093296"/>
            <a:ext cx="644728" cy="369332"/>
          </a:xfrm>
          <a:prstGeom prst="rect">
            <a:avLst/>
          </a:prstGeom>
          <a:noFill/>
        </p:spPr>
        <p:txBody>
          <a:bodyPr wrap="none" rtlCol="0">
            <a:spAutoFit/>
          </a:bodyPr>
          <a:lstStyle/>
          <a:p>
            <a:r>
              <a:rPr lang="en-GB" i="1" dirty="0" smtClean="0"/>
              <a:t>Then</a:t>
            </a:r>
            <a:endParaRPr lang="en-GB" i="1" dirty="0"/>
          </a:p>
        </p:txBody>
      </p:sp>
      <p:sp>
        <p:nvSpPr>
          <p:cNvPr id="18" name="TextBox 17"/>
          <p:cNvSpPr txBox="1"/>
          <p:nvPr/>
        </p:nvSpPr>
        <p:spPr>
          <a:xfrm>
            <a:off x="2051720" y="4581128"/>
            <a:ext cx="616323" cy="369332"/>
          </a:xfrm>
          <a:prstGeom prst="rect">
            <a:avLst/>
          </a:prstGeom>
          <a:noFill/>
        </p:spPr>
        <p:txBody>
          <a:bodyPr wrap="none" rtlCol="0">
            <a:spAutoFit/>
          </a:bodyPr>
          <a:lstStyle/>
          <a:p>
            <a:r>
              <a:rPr lang="en-GB" i="1" dirty="0" smtClean="0"/>
              <a:t>Now</a:t>
            </a:r>
            <a:endParaRPr lang="en-GB" i="1" dirty="0"/>
          </a:p>
        </p:txBody>
      </p:sp>
      <p:pic>
        <p:nvPicPr>
          <p:cNvPr id="19" name="Picture 18"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0647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Information Visualisation </a:t>
            </a:r>
            <a:r>
              <a:rPr lang="en-GB" dirty="0" smtClean="0"/>
              <a:t/>
            </a:r>
            <a:br>
              <a:rPr lang="en-GB" dirty="0" smtClean="0"/>
            </a:br>
            <a:r>
              <a:rPr lang="en-GB" dirty="0" smtClean="0"/>
              <a:t>of </a:t>
            </a:r>
            <a:r>
              <a:rPr lang="en-GB" dirty="0" smtClean="0"/>
              <a:t>this course!</a:t>
            </a:r>
            <a:endParaRPr lang="en-GB" dirty="0"/>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71" t="8784" r="55285" b="5165"/>
          <a:stretch/>
        </p:blipFill>
        <p:spPr bwMode="auto">
          <a:xfrm>
            <a:off x="611560" y="1700808"/>
            <a:ext cx="7848872"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4072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and data visualisation</a:t>
            </a:r>
            <a:endParaRPr lang="en-GB" dirty="0"/>
          </a:p>
        </p:txBody>
      </p:sp>
      <p:sp>
        <p:nvSpPr>
          <p:cNvPr id="3" name="Content Placeholder 2"/>
          <p:cNvSpPr>
            <a:spLocks noGrp="1"/>
          </p:cNvSpPr>
          <p:nvPr>
            <p:ph idx="1"/>
          </p:nvPr>
        </p:nvSpPr>
        <p:spPr/>
        <p:txBody>
          <a:bodyPr/>
          <a:lstStyle/>
          <a:p>
            <a:r>
              <a:rPr lang="en-GB" dirty="0" smtClean="0"/>
              <a:t>Both help us with the following problem:</a:t>
            </a:r>
          </a:p>
          <a:p>
            <a:pPr lvl="1"/>
            <a:r>
              <a:rPr lang="en-GB" dirty="0" smtClean="0"/>
              <a:t>We cannot have too much information, but we can have too much data. </a:t>
            </a:r>
          </a:p>
          <a:p>
            <a:r>
              <a:rPr lang="en-GB" dirty="0" smtClean="0"/>
              <a:t>Both statistics and data visualisation help us in different ways:</a:t>
            </a:r>
          </a:p>
          <a:p>
            <a:pPr lvl="1"/>
            <a:r>
              <a:rPr lang="en-GB" dirty="0" smtClean="0"/>
              <a:t>Statistics: lowers the hurdle</a:t>
            </a:r>
          </a:p>
          <a:p>
            <a:pPr lvl="1"/>
            <a:r>
              <a:rPr lang="en-GB" dirty="0" smtClean="0"/>
              <a:t>Data Visualisation: allows us to jump higher</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15511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a:bodyPr>
          <a:lstStyle/>
          <a:p>
            <a:r>
              <a:rPr lang="en-GB" dirty="0" smtClean="0"/>
              <a:t>Data</a:t>
            </a:r>
          </a:p>
          <a:p>
            <a:r>
              <a:rPr lang="en-GB" dirty="0" smtClean="0"/>
              <a:t>A summary of the data</a:t>
            </a:r>
          </a:p>
          <a:p>
            <a:r>
              <a:rPr lang="en-GB" dirty="0" smtClean="0"/>
              <a:t>A model used to summarise the data</a:t>
            </a:r>
          </a:p>
          <a:p>
            <a:r>
              <a:rPr lang="en-GB" dirty="0" smtClean="0"/>
              <a:t>Inferences, predictions, projections based on the model used to summarise the data</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9722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fontScale="55000" lnSpcReduction="20000"/>
          </a:bodyPr>
          <a:lstStyle/>
          <a:p>
            <a:pPr>
              <a:buNone/>
            </a:pPr>
            <a:r>
              <a:rPr lang="en-GB" sz="53300" dirty="0" smtClean="0"/>
              <a:t>Data</a:t>
            </a:r>
          </a:p>
          <a:p>
            <a:pPr algn="r">
              <a:buNone/>
            </a:pPr>
            <a:r>
              <a:rPr lang="en-GB" sz="2600" dirty="0" smtClean="0"/>
              <a:t>Reduction</a:t>
            </a:r>
            <a:endParaRPr lang="en-GB" sz="1600" dirty="0" smtClean="0"/>
          </a:p>
          <a:p>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5979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r>
              <a:rPr lang="en-GB" dirty="0" smtClean="0"/>
              <a:t>… you tell me.</a:t>
            </a:r>
          </a:p>
          <a:p>
            <a:endParaRPr lang="en-GB" dirty="0"/>
          </a:p>
          <a:p>
            <a:endParaRPr lang="en-GB" dirty="0" smtClean="0"/>
          </a:p>
          <a:p>
            <a:endParaRPr lang="en-GB" dirty="0"/>
          </a:p>
          <a:p>
            <a:endParaRPr lang="en-GB" dirty="0" smtClean="0"/>
          </a:p>
          <a:p>
            <a:endParaRPr lang="en-GB" dirty="0"/>
          </a:p>
          <a:p>
            <a:pPr marL="0" indent="0">
              <a:buNone/>
            </a:pPr>
            <a:r>
              <a:rPr lang="en-GB" dirty="0" smtClean="0"/>
              <a:t>Let’s (briefly) explore the history of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04464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hlinkClick r:id="rId2"/>
              </a:rPr>
              <a:t>The Milestones Project</a:t>
            </a:r>
            <a:endParaRPr lang="en-GB" dirty="0" smtClean="0"/>
          </a:p>
          <a:p>
            <a:pPr lvl="1"/>
            <a:r>
              <a:rPr lang="en-GB" dirty="0" smtClean="0"/>
              <a:t>1644: First data graph (Michael </a:t>
            </a:r>
            <a:r>
              <a:rPr lang="en-GB" dirty="0" err="1" smtClean="0"/>
              <a:t>Langren</a:t>
            </a:r>
            <a:r>
              <a:rPr lang="en-GB" dirty="0" smtClean="0"/>
              <a:t>)</a:t>
            </a:r>
          </a:p>
          <a:p>
            <a:pPr lvl="1"/>
            <a:r>
              <a:rPr lang="en-GB" dirty="0" smtClean="0"/>
              <a:t>1701: First contour map (Edmond Halley)</a:t>
            </a:r>
          </a:p>
          <a:p>
            <a:pPr lvl="1"/>
            <a:r>
              <a:rPr lang="en-GB" dirty="0" smtClean="0"/>
              <a:t>1752: Developments in contour maps (</a:t>
            </a:r>
            <a:r>
              <a:rPr lang="en-GB" dirty="0" err="1" smtClean="0"/>
              <a:t>Phillippe</a:t>
            </a:r>
            <a:r>
              <a:rPr lang="en-GB" dirty="0" smtClean="0"/>
              <a:t> </a:t>
            </a:r>
            <a:r>
              <a:rPr lang="en-GB" dirty="0" err="1" smtClean="0"/>
              <a:t>Buache</a:t>
            </a:r>
            <a:r>
              <a:rPr lang="en-GB" dirty="0" smtClean="0"/>
              <a:t>)</a:t>
            </a:r>
          </a:p>
          <a:p>
            <a:pPr lvl="1"/>
            <a:r>
              <a:rPr lang="en-GB" dirty="0" smtClean="0"/>
              <a:t>1753: Annotated timelines (Jacques </a:t>
            </a:r>
            <a:r>
              <a:rPr lang="en-GB" dirty="0" err="1" smtClean="0"/>
              <a:t>Barbeu-Dubourg</a:t>
            </a:r>
            <a:r>
              <a:rPr lang="en-GB" dirty="0" smtClean="0"/>
              <a:t>)</a:t>
            </a:r>
          </a:p>
          <a:p>
            <a:pPr lvl="1"/>
            <a:r>
              <a:rPr lang="en-GB" dirty="0" smtClean="0"/>
              <a:t>1765: </a:t>
            </a:r>
            <a:r>
              <a:rPr lang="en-GB" dirty="0" smtClean="0">
                <a:hlinkClick r:id="rId3"/>
              </a:rPr>
              <a:t>Annotated biographical timelines</a:t>
            </a:r>
            <a:r>
              <a:rPr lang="en-GB" dirty="0" smtClean="0"/>
              <a:t> (Joseph Priestley)</a:t>
            </a:r>
          </a:p>
          <a:p>
            <a:pPr lvl="1"/>
            <a:r>
              <a:rPr lang="en-GB" dirty="0" smtClean="0"/>
              <a:t>1786: Bar charts, and line graphs (</a:t>
            </a:r>
            <a:r>
              <a:rPr lang="en-GB" b="1" dirty="0" smtClean="0"/>
              <a:t>William </a:t>
            </a:r>
            <a:r>
              <a:rPr lang="en-GB" b="1" dirty="0" err="1" smtClean="0"/>
              <a:t>Playfair</a:t>
            </a:r>
            <a:r>
              <a:rPr lang="en-GB" dirty="0" smtClean="0"/>
              <a:t>)</a:t>
            </a:r>
          </a:p>
          <a:p>
            <a:pPr lvl="2"/>
            <a:r>
              <a:rPr lang="en-GB" dirty="0" smtClean="0"/>
              <a:t>Let’s explore </a:t>
            </a:r>
            <a:r>
              <a:rPr lang="en-GB" dirty="0" err="1" smtClean="0"/>
              <a:t>Playfair’s</a:t>
            </a:r>
            <a:r>
              <a:rPr lang="en-GB" dirty="0" smtClean="0"/>
              <a:t> visualisations in more detail...</a:t>
            </a:r>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2598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1759 </a:t>
            </a:r>
          </a:p>
          <a:p>
            <a:pPr lvl="2">
              <a:buNone/>
            </a:pPr>
            <a:r>
              <a:rPr lang="en-GB" dirty="0" smtClean="0"/>
              <a:t>Died 1823</a:t>
            </a:r>
          </a:p>
          <a:p>
            <a:pPr lvl="2"/>
            <a:endParaRPr lang="en-GB" dirty="0" smtClean="0"/>
          </a:p>
          <a:p>
            <a:pPr lvl="2"/>
            <a:r>
              <a:rPr lang="en-GB" dirty="0" smtClean="0"/>
              <a:t>Architect</a:t>
            </a:r>
          </a:p>
          <a:p>
            <a:pPr lvl="2"/>
            <a:r>
              <a:rPr lang="en-GB" dirty="0" smtClean="0"/>
              <a:t>Mathematician</a:t>
            </a:r>
          </a:p>
          <a:p>
            <a:pPr lvl="2"/>
            <a:r>
              <a:rPr lang="en-GB" dirty="0" smtClean="0"/>
              <a:t>Economist</a:t>
            </a:r>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80" name="Picture 8" descr="http://www.ewht.org.uk/uploads/news/id188/William%20Playfair.jpg">
            <a:hlinkClick r:id="rId2"/>
          </p:cNvPr>
          <p:cNvPicPr>
            <a:picLocks noChangeAspect="1" noChangeArrowheads="1"/>
          </p:cNvPicPr>
          <p:nvPr/>
        </p:nvPicPr>
        <p:blipFill>
          <a:blip r:embed="rId3" cstate="print"/>
          <a:srcRect/>
          <a:stretch>
            <a:fillRect/>
          </a:stretch>
        </p:blipFill>
        <p:spPr bwMode="auto">
          <a:xfrm>
            <a:off x="1187624" y="2276872"/>
            <a:ext cx="3096344" cy="309634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248815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76" name="Picture 4" descr="http://seeingcomplexity.files.wordpress.com/2011/02/william_playfair_universal.png">
            <a:hlinkClick r:id="rId2"/>
          </p:cNvPr>
          <p:cNvPicPr>
            <a:picLocks noChangeAspect="1" noChangeArrowheads="1"/>
          </p:cNvPicPr>
          <p:nvPr/>
        </p:nvPicPr>
        <p:blipFill>
          <a:blip r:embed="rId3" cstate="print"/>
          <a:srcRect/>
          <a:stretch>
            <a:fillRect/>
          </a:stretch>
        </p:blipFill>
        <p:spPr bwMode="auto">
          <a:xfrm>
            <a:off x="1259632" y="1340768"/>
            <a:ext cx="6488603" cy="467248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68925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74638"/>
            <a:ext cx="5328592" cy="1143000"/>
          </a:xfrm>
        </p:spPr>
        <p:txBody>
          <a:bodyPr>
            <a:normAutofit/>
          </a:bodyPr>
          <a:lstStyle/>
          <a:p>
            <a:r>
              <a:rPr lang="en-GB" dirty="0" smtClean="0"/>
              <a:t>Introductions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Who are you?</a:t>
            </a:r>
          </a:p>
          <a:p>
            <a:r>
              <a:rPr lang="en-GB" dirty="0" smtClean="0"/>
              <a:t>Where are you from and what do you do?</a:t>
            </a:r>
          </a:p>
          <a:p>
            <a:r>
              <a:rPr lang="en-GB" dirty="0" smtClean="0"/>
              <a:t>Why are you interested in data visualisation?</a:t>
            </a:r>
          </a:p>
          <a:p>
            <a:r>
              <a:rPr lang="en-GB" dirty="0" smtClean="0"/>
              <a:t>What do you understand by the term ‘data visualisation’?</a:t>
            </a:r>
          </a:p>
          <a:p>
            <a:r>
              <a:rPr lang="en-GB" dirty="0" smtClean="0"/>
              <a:t>What do you want to achieve by the end of the day?</a:t>
            </a:r>
          </a:p>
          <a:p>
            <a:r>
              <a:rPr lang="en-GB" dirty="0" smtClean="0"/>
              <a:t>What do want to achieve regarding data visualisation in the longer term?</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22295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 name="Picture 6" descr="playfairdebt">
            <a:hlinkClick r:id="rId2"/>
          </p:cNvPr>
          <p:cNvPicPr>
            <a:picLocks noChangeAspect="1" noChangeArrowheads="1"/>
          </p:cNvPicPr>
          <p:nvPr/>
        </p:nvPicPr>
        <p:blipFill>
          <a:blip r:embed="rId3" cstate="print"/>
          <a:srcRect/>
          <a:stretch>
            <a:fillRect/>
          </a:stretch>
        </p:blipFill>
        <p:spPr bwMode="auto">
          <a:xfrm>
            <a:off x="1259632" y="1556792"/>
            <a:ext cx="2736304" cy="4548662"/>
          </a:xfrm>
          <a:prstGeom prst="rect">
            <a:avLst/>
          </a:prstGeom>
          <a:noFill/>
        </p:spPr>
      </p:pic>
      <p:sp>
        <p:nvSpPr>
          <p:cNvPr id="8" name="Rectangle 7"/>
          <p:cNvSpPr/>
          <p:nvPr/>
        </p:nvSpPr>
        <p:spPr>
          <a:xfrm>
            <a:off x="4427984" y="5877272"/>
            <a:ext cx="4463096" cy="369332"/>
          </a:xfrm>
          <a:prstGeom prst="rect">
            <a:avLst/>
          </a:prstGeom>
        </p:spPr>
        <p:txBody>
          <a:bodyPr wrap="square">
            <a:spAutoFit/>
          </a:bodyPr>
          <a:lstStyle/>
          <a:p>
            <a:pPr algn="ctr"/>
            <a:r>
              <a:rPr lang="en-GB" i="1" dirty="0" smtClean="0"/>
              <a:t>Visualisations as rhetoric</a:t>
            </a:r>
          </a:p>
        </p:txBody>
      </p:sp>
      <p:sp>
        <p:nvSpPr>
          <p:cNvPr id="9" name="Rectangle 8"/>
          <p:cNvSpPr/>
          <p:nvPr/>
        </p:nvSpPr>
        <p:spPr>
          <a:xfrm>
            <a:off x="4499992" y="1412776"/>
            <a:ext cx="4463096" cy="369332"/>
          </a:xfrm>
          <a:prstGeom prst="rect">
            <a:avLst/>
          </a:prstGeom>
        </p:spPr>
        <p:txBody>
          <a:bodyPr wrap="square">
            <a:spAutoFit/>
          </a:bodyPr>
          <a:lstStyle/>
          <a:p>
            <a:pPr algn="ctr"/>
            <a:r>
              <a:rPr lang="en-GB" i="1" dirty="0" smtClean="0"/>
              <a:t>Note the use of</a:t>
            </a:r>
          </a:p>
        </p:txBody>
      </p:sp>
      <p:sp>
        <p:nvSpPr>
          <p:cNvPr id="10" name="Rectangle 9"/>
          <p:cNvSpPr/>
          <p:nvPr/>
        </p:nvSpPr>
        <p:spPr>
          <a:xfrm rot="3600000">
            <a:off x="4626846" y="3240389"/>
            <a:ext cx="4463096" cy="707886"/>
          </a:xfrm>
          <a:prstGeom prst="rect">
            <a:avLst/>
          </a:prstGeom>
        </p:spPr>
        <p:txBody>
          <a:bodyPr wrap="square">
            <a:spAutoFit/>
          </a:bodyPr>
          <a:lstStyle/>
          <a:p>
            <a:pPr algn="ctr"/>
            <a:r>
              <a:rPr lang="en-GB" sz="4000" i="1" spc="600" dirty="0" smtClean="0"/>
              <a:t>proportions</a:t>
            </a:r>
            <a:endParaRPr lang="en-GB" i="1" spc="600" dirty="0" smtClean="0"/>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9864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1781 </a:t>
            </a:r>
          </a:p>
          <a:p>
            <a:pPr lvl="2">
              <a:buNone/>
            </a:pPr>
            <a:r>
              <a:rPr lang="en-GB" dirty="0" smtClean="0"/>
              <a:t>Died 1870</a:t>
            </a:r>
          </a:p>
          <a:p>
            <a:pPr lvl="2"/>
            <a:endParaRPr lang="en-GB" dirty="0" smtClean="0"/>
          </a:p>
          <a:p>
            <a:pPr lvl="2"/>
            <a:r>
              <a:rPr lang="en-GB" dirty="0" smtClean="0"/>
              <a:t>Civil Engineer until 1851</a:t>
            </a:r>
          </a:p>
          <a:p>
            <a:pPr lvl="2"/>
            <a:r>
              <a:rPr lang="en-GB" dirty="0" smtClean="0"/>
              <a:t>Retired* from 1852</a:t>
            </a:r>
          </a:p>
          <a:p>
            <a:pPr lvl="2"/>
            <a:endParaRPr lang="en-GB" dirty="0" smtClean="0"/>
          </a:p>
          <a:p>
            <a:pPr lvl="2">
              <a:buNone/>
            </a:pPr>
            <a:endParaRPr lang="en-GB" sz="1800" dirty="0" smtClean="0"/>
          </a:p>
          <a:p>
            <a:pPr lvl="2">
              <a:buNone/>
            </a:pPr>
            <a:r>
              <a:rPr lang="en-GB" sz="1800" i="1" dirty="0" smtClean="0"/>
              <a:t>* This is when he produced most of his visualisations</a:t>
            </a:r>
          </a:p>
          <a:p>
            <a:pPr lvl="2"/>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2642" name="Picture 2" descr="http://4.bp.blogspot.com/--JMNbtu_vRY/TeNypqJ4QTI/AAAAAAAAALY/efu3oXcrjB4/s320/unknown_man.jpg">
            <a:hlinkClick r:id="rId2"/>
          </p:cNvPr>
          <p:cNvPicPr>
            <a:picLocks noChangeAspect="1" noChangeArrowheads="1"/>
          </p:cNvPicPr>
          <p:nvPr/>
        </p:nvPicPr>
        <p:blipFill>
          <a:blip r:embed="rId3" cstate="print"/>
          <a:srcRect/>
          <a:stretch>
            <a:fillRect/>
          </a:stretch>
        </p:blipFill>
        <p:spPr bwMode="auto">
          <a:xfrm>
            <a:off x="1187624" y="2276872"/>
            <a:ext cx="3120008" cy="29640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7511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4690" name="Picture 2" descr="http://upload.wikimedia.org/wikipedia/commons/2/29/Minard.png">
            <a:hlinkClick r:id="rId2"/>
          </p:cNvPr>
          <p:cNvPicPr>
            <a:picLocks noChangeAspect="1" noChangeArrowheads="1"/>
          </p:cNvPicPr>
          <p:nvPr/>
        </p:nvPicPr>
        <p:blipFill>
          <a:blip r:embed="rId3" cstate="print"/>
          <a:srcRect/>
          <a:stretch>
            <a:fillRect/>
          </a:stretch>
        </p:blipFill>
        <p:spPr bwMode="auto">
          <a:xfrm>
            <a:off x="107504" y="1536040"/>
            <a:ext cx="8928992" cy="4257208"/>
          </a:xfrm>
          <a:prstGeom prst="rect">
            <a:avLst/>
          </a:prstGeom>
          <a:noFill/>
        </p:spPr>
      </p:pic>
      <p:sp>
        <p:nvSpPr>
          <p:cNvPr id="8" name="Rectangle 7"/>
          <p:cNvSpPr/>
          <p:nvPr/>
        </p:nvSpPr>
        <p:spPr>
          <a:xfrm>
            <a:off x="971600" y="6093296"/>
            <a:ext cx="6912768" cy="369332"/>
          </a:xfrm>
          <a:prstGeom prst="rect">
            <a:avLst/>
          </a:prstGeom>
        </p:spPr>
        <p:txBody>
          <a:bodyPr wrap="square">
            <a:spAutoFit/>
          </a:bodyPr>
          <a:lstStyle/>
          <a:p>
            <a:pPr algn="ctr"/>
            <a:r>
              <a:rPr lang="en-GB" i="1" dirty="0" smtClean="0"/>
              <a:t>“...the best statistical graphic ever drawn”</a:t>
            </a:r>
            <a:r>
              <a:rPr lang="en-GB" dirty="0" smtClean="0"/>
              <a:t>? – Edward </a:t>
            </a:r>
            <a:r>
              <a:rPr lang="en-GB" dirty="0" err="1" smtClean="0"/>
              <a:t>Tufte</a:t>
            </a:r>
            <a:endParaRPr lang="en-GB" dirty="0"/>
          </a:p>
        </p:txBody>
      </p:sp>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17808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1855: Dot maps to identify origin of a cholera outbreak in London (</a:t>
            </a:r>
            <a:r>
              <a:rPr lang="en-GB" b="1" dirty="0" smtClean="0"/>
              <a:t>John Snow</a:t>
            </a:r>
            <a:r>
              <a:rPr lang="en-GB" dirty="0" smtClean="0"/>
              <a:t>)</a:t>
            </a:r>
          </a:p>
          <a:p>
            <a:pPr lvl="1"/>
            <a:endParaRPr lang="en-GB" dirty="0" smtClean="0"/>
          </a:p>
        </p:txBody>
      </p:sp>
      <p:pic>
        <p:nvPicPr>
          <p:cNvPr id="115714" name="Picture 2" descr="http://mapmaker.rutgers.edu/355/DrSnows_map2.jpg">
            <a:hlinkClick r:id="rId3"/>
          </p:cNvPr>
          <p:cNvPicPr>
            <a:picLocks noChangeAspect="1" noChangeArrowheads="1"/>
          </p:cNvPicPr>
          <p:nvPr/>
        </p:nvPicPr>
        <p:blipFill>
          <a:blip r:embed="rId4" cstate="print"/>
          <a:srcRect/>
          <a:stretch>
            <a:fillRect/>
          </a:stretch>
        </p:blipFill>
        <p:spPr bwMode="auto">
          <a:xfrm>
            <a:off x="971600" y="3212976"/>
            <a:ext cx="3547910" cy="3314094"/>
          </a:xfrm>
          <a:prstGeom prst="rect">
            <a:avLst/>
          </a:prstGeom>
          <a:noFill/>
        </p:spPr>
      </p:pic>
      <p:sp>
        <p:nvSpPr>
          <p:cNvPr id="5" name="TextBox 4"/>
          <p:cNvSpPr txBox="1"/>
          <p:nvPr/>
        </p:nvSpPr>
        <p:spPr>
          <a:xfrm>
            <a:off x="5508104" y="4293096"/>
            <a:ext cx="2088232" cy="954107"/>
          </a:xfrm>
          <a:prstGeom prst="rect">
            <a:avLst/>
          </a:prstGeom>
          <a:noFill/>
        </p:spPr>
        <p:txBody>
          <a:bodyPr wrap="square" rtlCol="0">
            <a:spAutoFit/>
          </a:bodyPr>
          <a:lstStyle/>
          <a:p>
            <a:pPr algn="ctr"/>
            <a:r>
              <a:rPr lang="en-GB" sz="2800" i="1" dirty="0" smtClean="0"/>
              <a:t>Dots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3360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1857: Polar area charts AKA coxcombs (</a:t>
            </a:r>
            <a:r>
              <a:rPr lang="en-GB" b="1" dirty="0" smtClean="0"/>
              <a:t>Florence Nightingale</a:t>
            </a:r>
            <a:r>
              <a:rPr lang="en-GB" dirty="0" smtClean="0"/>
              <a:t>)</a:t>
            </a:r>
          </a:p>
          <a:p>
            <a:pPr lvl="1">
              <a:buNone/>
            </a:pPr>
            <a:endParaRPr lang="en-GB" b="1" dirty="0" smtClean="0"/>
          </a:p>
        </p:txBody>
      </p:sp>
      <p:pic>
        <p:nvPicPr>
          <p:cNvPr id="116738" name="Picture 2" descr="Nightingale's coxcombs">
            <a:hlinkClick r:id="rId3"/>
          </p:cNvPr>
          <p:cNvPicPr>
            <a:picLocks noChangeAspect="1" noChangeArrowheads="1"/>
          </p:cNvPicPr>
          <p:nvPr/>
        </p:nvPicPr>
        <p:blipFill>
          <a:blip r:embed="rId4" cstate="print"/>
          <a:srcRect/>
          <a:stretch>
            <a:fillRect/>
          </a:stretch>
        </p:blipFill>
        <p:spPr bwMode="auto">
          <a:xfrm>
            <a:off x="899592" y="3284984"/>
            <a:ext cx="4762500" cy="3162301"/>
          </a:xfrm>
          <a:prstGeom prst="rect">
            <a:avLst/>
          </a:prstGeom>
          <a:noFill/>
        </p:spPr>
      </p:pic>
      <p:sp>
        <p:nvSpPr>
          <p:cNvPr id="5" name="TextBox 4"/>
          <p:cNvSpPr txBox="1"/>
          <p:nvPr/>
        </p:nvSpPr>
        <p:spPr>
          <a:xfrm>
            <a:off x="6228184" y="4293096"/>
            <a:ext cx="2088232" cy="954107"/>
          </a:xfrm>
          <a:prstGeom prst="rect">
            <a:avLst/>
          </a:prstGeom>
          <a:noFill/>
        </p:spPr>
        <p:txBody>
          <a:bodyPr wrap="square" rtlCol="0">
            <a:spAutoFit/>
          </a:bodyPr>
          <a:lstStyle/>
          <a:p>
            <a:pPr algn="ctr"/>
            <a:r>
              <a:rPr lang="en-GB" sz="2800" i="1" dirty="0" smtClean="0"/>
              <a:t>Wedges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18894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fontScale="92500"/>
          </a:bodyPr>
          <a:lstStyle/>
          <a:p>
            <a:pPr lvl="2">
              <a:buNone/>
            </a:pPr>
            <a:endParaRPr lang="en-GB" dirty="0" smtClean="0"/>
          </a:p>
          <a:p>
            <a:pPr lvl="2">
              <a:buNone/>
            </a:pPr>
            <a:r>
              <a:rPr lang="en-GB" dirty="0" smtClean="0"/>
              <a:t>Born 1915</a:t>
            </a:r>
          </a:p>
          <a:p>
            <a:pPr lvl="2">
              <a:buNone/>
            </a:pPr>
            <a:r>
              <a:rPr lang="en-GB" dirty="0" smtClean="0"/>
              <a:t>Died 2000</a:t>
            </a:r>
          </a:p>
          <a:p>
            <a:pPr lvl="2"/>
            <a:endParaRPr lang="en-GB" dirty="0" smtClean="0"/>
          </a:p>
          <a:p>
            <a:pPr lvl="2"/>
            <a:r>
              <a:rPr lang="en-GB" dirty="0" smtClean="0"/>
              <a:t>Mathematician</a:t>
            </a:r>
          </a:p>
          <a:p>
            <a:pPr lvl="2"/>
            <a:r>
              <a:rPr lang="en-GB" dirty="0" smtClean="0"/>
              <a:t>(Electronic Engineer)</a:t>
            </a:r>
          </a:p>
          <a:p>
            <a:pPr lvl="2"/>
            <a:endParaRPr lang="en-GB" dirty="0" smtClean="0"/>
          </a:p>
          <a:p>
            <a:pPr lvl="2">
              <a:buNone/>
            </a:pPr>
            <a:r>
              <a:rPr lang="en-GB" b="1" dirty="0" smtClean="0"/>
              <a:t>Contributions to data visualisation:</a:t>
            </a:r>
          </a:p>
          <a:p>
            <a:pPr lvl="2"/>
            <a:r>
              <a:rPr lang="en-GB" dirty="0" smtClean="0"/>
              <a:t>Box plots</a:t>
            </a:r>
          </a:p>
          <a:p>
            <a:pPr lvl="2"/>
            <a:r>
              <a:rPr lang="en-GB" dirty="0" smtClean="0"/>
              <a:t>‘Exploratory Data Analysis’</a:t>
            </a:r>
          </a:p>
          <a:p>
            <a:pPr lvl="2"/>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3970" name="Picture 2" descr="File:John Tukey.jpg">
            <a:hlinkClick r:id="rId2"/>
          </p:cNvPr>
          <p:cNvPicPr>
            <a:picLocks noChangeAspect="1" noChangeArrowheads="1"/>
          </p:cNvPicPr>
          <p:nvPr/>
        </p:nvPicPr>
        <p:blipFill>
          <a:blip r:embed="rId3" cstate="print"/>
          <a:srcRect/>
          <a:stretch>
            <a:fillRect/>
          </a:stretch>
        </p:blipFill>
        <p:spPr bwMode="auto">
          <a:xfrm>
            <a:off x="1331640" y="1772816"/>
            <a:ext cx="2912740" cy="35431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957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b="1" dirty="0" smtClean="0"/>
              <a:t>Box plots</a:t>
            </a:r>
          </a:p>
          <a:p>
            <a:pPr lvl="2"/>
            <a:r>
              <a:rPr lang="en-GB" dirty="0" smtClean="0"/>
              <a:t>Visual representation of a number of key statistics used to summarise a sample of observations</a:t>
            </a:r>
          </a:p>
          <a:p>
            <a:pPr lvl="2"/>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8002" name="Picture 2" descr="File:Boxplot vs PDF.svg">
            <a:hlinkClick r:id="rId2"/>
          </p:cNvPr>
          <p:cNvPicPr>
            <a:picLocks noChangeAspect="1" noChangeArrowheads="1"/>
          </p:cNvPicPr>
          <p:nvPr/>
        </p:nvPicPr>
        <p:blipFill>
          <a:blip r:embed="rId3" cstate="print"/>
          <a:srcRect/>
          <a:stretch>
            <a:fillRect/>
          </a:stretch>
        </p:blipFill>
        <p:spPr bwMode="auto">
          <a:xfrm>
            <a:off x="899592" y="1157658"/>
            <a:ext cx="2664296" cy="2906504"/>
          </a:xfrm>
          <a:prstGeom prst="rect">
            <a:avLst/>
          </a:prstGeom>
          <a:noFill/>
        </p:spPr>
      </p:pic>
      <p:pic>
        <p:nvPicPr>
          <p:cNvPr id="128004" name="Picture 4" descr="File:Michelsonmorley-boxplot.svg">
            <a:hlinkClick r:id="rId2"/>
          </p:cNvPr>
          <p:cNvPicPr>
            <a:picLocks noChangeAspect="1" noChangeArrowheads="1"/>
          </p:cNvPicPr>
          <p:nvPr/>
        </p:nvPicPr>
        <p:blipFill>
          <a:blip r:embed="rId4" cstate="print"/>
          <a:srcRect/>
          <a:stretch>
            <a:fillRect/>
          </a:stretch>
        </p:blipFill>
        <p:spPr bwMode="auto">
          <a:xfrm>
            <a:off x="683568" y="3977679"/>
            <a:ext cx="2880320" cy="2880321"/>
          </a:xfrm>
          <a:prstGeom prst="rect">
            <a:avLst/>
          </a:prstGeom>
          <a:noFill/>
        </p:spPr>
      </p:pic>
      <p:pic>
        <p:nvPicPr>
          <p:cNvPr id="7" name="Picture 6"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14267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9026" name="Picture 2" descr="http://ecx.images-amazon.com/images/I/41QMTYHJ4QL._SY300_.jpg">
            <a:hlinkClick r:id="rId2"/>
          </p:cNvPr>
          <p:cNvPicPr>
            <a:picLocks noChangeAspect="1" noChangeArrowheads="1"/>
          </p:cNvPicPr>
          <p:nvPr/>
        </p:nvPicPr>
        <p:blipFill>
          <a:blip r:embed="rId3" cstate="print"/>
          <a:srcRect/>
          <a:stretch>
            <a:fillRect/>
          </a:stretch>
        </p:blipFill>
        <p:spPr bwMode="auto">
          <a:xfrm>
            <a:off x="539552" y="1844824"/>
            <a:ext cx="2736304" cy="3984909"/>
          </a:xfrm>
          <a:prstGeom prst="rect">
            <a:avLst/>
          </a:prstGeom>
          <a:noFill/>
        </p:spPr>
      </p:pic>
      <p:sp>
        <p:nvSpPr>
          <p:cNvPr id="8" name="Content Placeholder 2"/>
          <p:cNvSpPr txBox="1">
            <a:spLocks/>
          </p:cNvSpPr>
          <p:nvPr/>
        </p:nvSpPr>
        <p:spPr>
          <a:xfrm>
            <a:off x="4076328" y="1709192"/>
            <a:ext cx="4762872" cy="4569371"/>
          </a:xfrm>
          <a:prstGeom prst="rect">
            <a:avLst/>
          </a:prstGeom>
        </p:spPr>
        <p:txBody>
          <a:bodyPr vert="horz" lIns="91440" tIns="45720" rIns="91440" bIns="45720" rtlCol="0">
            <a:normAutofit/>
          </a:bodyPr>
          <a:lstStyle/>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t>Exploratory Data Analysis</a:t>
            </a:r>
            <a:endParaRPr kumimoji="0" lang="en-GB" sz="2400" b="1"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Crudely:</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smtClean="0"/>
              <a:t>A series of (mainly visual) methods for trying to be less dependent on summary statistics and the assumptions used to construct them.</a:t>
            </a: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41232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r>
              <a:rPr lang="en-GB" dirty="0" smtClean="0"/>
              <a:t/>
            </a:r>
            <a:br>
              <a:rPr lang="en-GB" dirty="0" smtClean="0"/>
            </a:br>
            <a:r>
              <a:rPr lang="en-GB" dirty="0" smtClean="0"/>
              <a:t>for </a:t>
            </a:r>
            <a:br>
              <a:rPr lang="en-GB" dirty="0" smtClean="0"/>
            </a:br>
            <a:r>
              <a:rPr lang="en-GB" dirty="0" smtClean="0"/>
              <a:t>Exploratory </a:t>
            </a:r>
            <a:r>
              <a:rPr lang="en-GB" dirty="0" smtClean="0"/>
              <a:t>Data Analysis?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94065718"/>
              </p:ext>
            </p:extLst>
          </p:nvPr>
        </p:nvGraphicFramePr>
        <p:xfrm>
          <a:off x="395536" y="1346846"/>
          <a:ext cx="3528392" cy="4154310"/>
        </p:xfrm>
        <a:graphic>
          <a:graphicData uri="http://schemas.openxmlformats.org/drawingml/2006/table">
            <a:tbl>
              <a:tblPr/>
              <a:tblGrid>
                <a:gridCol w="432052"/>
                <a:gridCol w="360040"/>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pic>
        <p:nvPicPr>
          <p:cNvPr id="82946" name="Picture 2" descr="File:Anscombe's quartet 3.svg">
            <a:hlinkClick r:id="rId2"/>
          </p:cNvPr>
          <p:cNvPicPr>
            <a:picLocks noChangeAspect="1" noChangeArrowheads="1"/>
          </p:cNvPicPr>
          <p:nvPr/>
        </p:nvPicPr>
        <p:blipFill>
          <a:blip r:embed="rId3" cstate="print"/>
          <a:srcRect/>
          <a:stretch>
            <a:fillRect/>
          </a:stretch>
        </p:blipFill>
        <p:spPr bwMode="auto">
          <a:xfrm>
            <a:off x="4296796" y="1700808"/>
            <a:ext cx="4293371" cy="3123428"/>
          </a:xfrm>
          <a:prstGeom prst="rect">
            <a:avLst/>
          </a:prstGeom>
          <a:noFill/>
        </p:spPr>
      </p:pic>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946747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1971: Irregular polygons AKA Star Plots (</a:t>
            </a:r>
            <a:r>
              <a:rPr lang="en-GB" dirty="0" err="1" smtClean="0"/>
              <a:t>Friedmen</a:t>
            </a:r>
            <a:r>
              <a:rPr lang="en-GB" dirty="0" smtClean="0"/>
              <a:t> &amp; Siegel)</a:t>
            </a:r>
          </a:p>
          <a:p>
            <a:pPr lvl="1"/>
            <a:r>
              <a:rPr lang="en-GB" dirty="0" smtClean="0"/>
              <a:t>1973: Cartoon faces (Herman </a:t>
            </a:r>
            <a:r>
              <a:rPr lang="en-GB" dirty="0" err="1" smtClean="0"/>
              <a:t>Chernoff</a:t>
            </a:r>
            <a:r>
              <a:rPr lang="en-GB" dirty="0" smtClean="0"/>
              <a:t>)</a:t>
            </a:r>
          </a:p>
          <a:p>
            <a:pPr lvl="1">
              <a:buNone/>
            </a:pPr>
            <a:endParaRPr lang="en-GB" dirty="0" smtClean="0"/>
          </a:p>
          <a:p>
            <a:pPr lvl="1"/>
            <a:endParaRPr lang="en-GB" dirty="0" smtClean="0"/>
          </a:p>
        </p:txBody>
      </p:sp>
      <p:pic>
        <p:nvPicPr>
          <p:cNvPr id="131074" name="Picture 2" descr="File:Star plot 2.gif">
            <a:hlinkClick r:id="rId3"/>
          </p:cNvPr>
          <p:cNvPicPr>
            <a:picLocks noChangeAspect="1" noChangeArrowheads="1"/>
          </p:cNvPicPr>
          <p:nvPr/>
        </p:nvPicPr>
        <p:blipFill>
          <a:blip r:embed="rId4" cstate="print"/>
          <a:srcRect/>
          <a:stretch>
            <a:fillRect/>
          </a:stretch>
        </p:blipFill>
        <p:spPr bwMode="auto">
          <a:xfrm>
            <a:off x="827584" y="3861048"/>
            <a:ext cx="3187452" cy="2348649"/>
          </a:xfrm>
          <a:prstGeom prst="rect">
            <a:avLst/>
          </a:prstGeom>
          <a:noFill/>
        </p:spPr>
      </p:pic>
      <p:pic>
        <p:nvPicPr>
          <p:cNvPr id="131078" name="Picture 6" descr="File:Chernoff faces for evaluations of US judges.svg">
            <a:hlinkClick r:id="rId5"/>
          </p:cNvPr>
          <p:cNvPicPr>
            <a:picLocks noChangeAspect="1" noChangeArrowheads="1"/>
          </p:cNvPicPr>
          <p:nvPr/>
        </p:nvPicPr>
        <p:blipFill>
          <a:blip r:embed="rId6" cstate="print"/>
          <a:srcRect/>
          <a:stretch>
            <a:fillRect/>
          </a:stretch>
        </p:blipFill>
        <p:spPr bwMode="auto">
          <a:xfrm>
            <a:off x="4860032" y="3861048"/>
            <a:ext cx="3072340" cy="2304256"/>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10800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Cutting to the Chase: </a:t>
            </a:r>
            <a:br>
              <a:rPr lang="en-GB" dirty="0" smtClean="0"/>
            </a:br>
            <a:r>
              <a:rPr lang="en-GB" dirty="0" smtClean="0"/>
              <a:t>Main Arguments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Information visualisation </a:t>
            </a:r>
            <a:r>
              <a:rPr lang="en-GB" i="1" dirty="0" smtClean="0"/>
              <a:t>is not </a:t>
            </a:r>
            <a:r>
              <a:rPr lang="en-GB" dirty="0"/>
              <a:t>d</a:t>
            </a:r>
            <a:r>
              <a:rPr lang="en-GB" dirty="0" smtClean="0"/>
              <a:t>ata visualisation. (But data visualisation is a type of information visualisation)</a:t>
            </a:r>
          </a:p>
          <a:p>
            <a:r>
              <a:rPr lang="en-GB" dirty="0" smtClean="0"/>
              <a:t>Data visualisation has a grammar and comes in layers</a:t>
            </a:r>
          </a:p>
          <a:p>
            <a:r>
              <a:rPr lang="en-GB" dirty="0" smtClean="0"/>
              <a:t>We can’t have too much information, but we can have too much data; data visualisation (and statistics) is about making data more informative</a:t>
            </a:r>
          </a:p>
          <a:p>
            <a:r>
              <a:rPr lang="en-GB" dirty="0" smtClean="0"/>
              <a:t>Good data visualisations are good matches</a:t>
            </a:r>
          </a:p>
          <a:p>
            <a:r>
              <a:rPr lang="en-GB" dirty="0" smtClean="0"/>
              <a:t>You need to wear Three Hats (and will spend most of your time wearing a Hard Hat)</a:t>
            </a:r>
          </a:p>
          <a:p>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694752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1975: </a:t>
            </a:r>
            <a:r>
              <a:rPr lang="en-GB" dirty="0" err="1" smtClean="0"/>
              <a:t>Scatterplot</a:t>
            </a:r>
            <a:r>
              <a:rPr lang="en-GB" dirty="0" smtClean="0"/>
              <a:t> matrices – tables and graphs (John </a:t>
            </a:r>
            <a:r>
              <a:rPr lang="en-GB" dirty="0" err="1" smtClean="0"/>
              <a:t>Hartigan</a:t>
            </a:r>
            <a:r>
              <a:rPr lang="en-GB" dirty="0" smtClean="0"/>
              <a:t>)</a:t>
            </a:r>
          </a:p>
          <a:p>
            <a:pPr lvl="1"/>
            <a:r>
              <a:rPr lang="en-GB" dirty="0" smtClean="0"/>
              <a:t>1981: Mosaic plots (</a:t>
            </a:r>
            <a:r>
              <a:rPr lang="en-GB" dirty="0" err="1" smtClean="0"/>
              <a:t>Hartigan</a:t>
            </a:r>
            <a:r>
              <a:rPr lang="en-GB" dirty="0" smtClean="0"/>
              <a:t> &amp; </a:t>
            </a:r>
            <a:r>
              <a:rPr lang="en-GB" dirty="0" err="1" smtClean="0"/>
              <a:t>Kleiner</a:t>
            </a:r>
            <a:r>
              <a:rPr lang="en-GB" dirty="0" smtClean="0"/>
              <a:t>)</a:t>
            </a:r>
          </a:p>
          <a:p>
            <a:pPr lvl="1">
              <a:buNone/>
            </a:pPr>
            <a:endParaRPr lang="en-GB" dirty="0" smtClean="0"/>
          </a:p>
          <a:p>
            <a:pPr lvl="1"/>
            <a:endParaRPr lang="en-GB" dirty="0" smtClean="0"/>
          </a:p>
        </p:txBody>
      </p:sp>
      <p:pic>
        <p:nvPicPr>
          <p:cNvPr id="133124" name="Picture 4" descr="Cat_scatterplot_2">
            <a:hlinkClick r:id="rId3"/>
          </p:cNvPr>
          <p:cNvPicPr>
            <a:picLocks noChangeAspect="1" noChangeArrowheads="1"/>
          </p:cNvPicPr>
          <p:nvPr/>
        </p:nvPicPr>
        <p:blipFill>
          <a:blip r:embed="rId4" cstate="print"/>
          <a:srcRect/>
          <a:stretch>
            <a:fillRect/>
          </a:stretch>
        </p:blipFill>
        <p:spPr bwMode="auto">
          <a:xfrm>
            <a:off x="971600" y="3645024"/>
            <a:ext cx="3566170" cy="2757838"/>
          </a:xfrm>
          <a:prstGeom prst="rect">
            <a:avLst/>
          </a:prstGeom>
          <a:noFill/>
        </p:spPr>
      </p:pic>
      <p:pic>
        <p:nvPicPr>
          <p:cNvPr id="133126" name="Picture 6" descr="Mosaic chart">
            <a:hlinkClick r:id="rId5"/>
          </p:cNvPr>
          <p:cNvPicPr>
            <a:picLocks noChangeAspect="1" noChangeArrowheads="1"/>
          </p:cNvPicPr>
          <p:nvPr/>
        </p:nvPicPr>
        <p:blipFill>
          <a:blip r:embed="rId6" cstate="print"/>
          <a:srcRect/>
          <a:stretch>
            <a:fillRect/>
          </a:stretch>
        </p:blipFill>
        <p:spPr bwMode="auto">
          <a:xfrm>
            <a:off x="5148064" y="3645024"/>
            <a:ext cx="3466356" cy="2828547"/>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76796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a:t>
            </a:r>
            <a:r>
              <a:rPr lang="en-GB" dirty="0" err="1" smtClean="0"/>
              <a:t>Tufte</a:t>
            </a:r>
            <a:endParaRPr lang="en-GB" dirty="0"/>
          </a:p>
        </p:txBody>
      </p:sp>
      <p:sp>
        <p:nvSpPr>
          <p:cNvPr id="3" name="Content Placeholder 2"/>
          <p:cNvSpPr>
            <a:spLocks noGrp="1"/>
          </p:cNvSpPr>
          <p:nvPr>
            <p:ph idx="1"/>
          </p:nvPr>
        </p:nvSpPr>
        <p:spPr>
          <a:xfrm>
            <a:off x="4355976" y="1600200"/>
            <a:ext cx="4330824" cy="4525963"/>
          </a:xfrm>
        </p:spPr>
        <p:txBody>
          <a:bodyPr>
            <a:normAutofit fontScale="55000" lnSpcReduction="20000"/>
          </a:bodyPr>
          <a:lstStyle/>
          <a:p>
            <a:pPr>
              <a:buNone/>
            </a:pPr>
            <a:r>
              <a:rPr lang="en-GB" dirty="0" smtClean="0"/>
              <a:t>Born 1942</a:t>
            </a:r>
          </a:p>
          <a:p>
            <a:endParaRPr lang="en-GB" dirty="0" smtClean="0"/>
          </a:p>
          <a:p>
            <a:r>
              <a:rPr lang="en-GB" dirty="0" smtClean="0"/>
              <a:t>Statistician</a:t>
            </a:r>
          </a:p>
          <a:p>
            <a:r>
              <a:rPr lang="en-GB" dirty="0" smtClean="0"/>
              <a:t>Sculptor</a:t>
            </a:r>
          </a:p>
          <a:p>
            <a:r>
              <a:rPr lang="en-GB" dirty="0" smtClean="0"/>
              <a:t>Advisor to Obama</a:t>
            </a:r>
          </a:p>
          <a:p>
            <a:endParaRPr lang="en-GB" b="1" dirty="0" smtClean="0"/>
          </a:p>
          <a:p>
            <a:pPr>
              <a:buNone/>
            </a:pPr>
            <a:r>
              <a:rPr lang="en-GB" b="1" dirty="0" smtClean="0"/>
              <a:t>Contributions to data visualisation</a:t>
            </a:r>
          </a:p>
          <a:p>
            <a:pPr>
              <a:buNone/>
            </a:pPr>
            <a:endParaRPr lang="en-GB" b="1" dirty="0" smtClean="0"/>
          </a:p>
          <a:p>
            <a:r>
              <a:rPr lang="en-GB" dirty="0" smtClean="0"/>
              <a:t>Conceptual Tools</a:t>
            </a:r>
          </a:p>
          <a:p>
            <a:pPr lvl="1"/>
            <a:r>
              <a:rPr lang="en-GB" i="1" dirty="0" smtClean="0"/>
              <a:t>Data Ink Ratios</a:t>
            </a:r>
          </a:p>
          <a:p>
            <a:pPr lvl="1"/>
            <a:r>
              <a:rPr lang="en-GB" i="1" dirty="0" smtClean="0"/>
              <a:t>Lie Factors</a:t>
            </a:r>
          </a:p>
          <a:p>
            <a:pPr lvl="1"/>
            <a:r>
              <a:rPr lang="en-GB" i="1" dirty="0" smtClean="0"/>
              <a:t>Chart Junk</a:t>
            </a:r>
          </a:p>
          <a:p>
            <a:pPr lvl="1">
              <a:buNone/>
            </a:pPr>
            <a:endParaRPr lang="en-GB" i="1" dirty="0" smtClean="0"/>
          </a:p>
          <a:p>
            <a:r>
              <a:rPr lang="en-GB" dirty="0" smtClean="0"/>
              <a:t>Visualisations</a:t>
            </a:r>
          </a:p>
          <a:p>
            <a:pPr lvl="1"/>
            <a:r>
              <a:rPr lang="en-GB" i="1" dirty="0" smtClean="0"/>
              <a:t>Small multiples</a:t>
            </a:r>
          </a:p>
          <a:p>
            <a:pPr lvl="1"/>
            <a:r>
              <a:rPr lang="en-GB" i="1" dirty="0" err="1" smtClean="0"/>
              <a:t>Sparklines</a:t>
            </a:r>
            <a:endParaRPr lang="en-GB" i="1" dirty="0" smtClean="0"/>
          </a:p>
          <a:p>
            <a:pPr lvl="1"/>
            <a:endParaRPr lang="en-GB" dirty="0" smtClean="0"/>
          </a:p>
          <a:p>
            <a:endParaRPr lang="en-GB" dirty="0" smtClean="0"/>
          </a:p>
        </p:txBody>
      </p:sp>
      <p:pic>
        <p:nvPicPr>
          <p:cNvPr id="95238" name="Picture 6" descr="http://media.npr.org/assets/artslife/arts/2010/06/tufte/tufte-fish-d7f6d3f75cb256a9bce4fcb5f158315aff7108db-s6-c30.jpg">
            <a:hlinkClick r:id="rId2"/>
          </p:cNvPr>
          <p:cNvPicPr>
            <a:picLocks noChangeAspect="1" noChangeArrowheads="1"/>
          </p:cNvPicPr>
          <p:nvPr/>
        </p:nvPicPr>
        <p:blipFill>
          <a:blip r:embed="rId3" cstate="print"/>
          <a:srcRect/>
          <a:stretch>
            <a:fillRect/>
          </a:stretch>
        </p:blipFill>
        <p:spPr bwMode="auto">
          <a:xfrm>
            <a:off x="467544" y="2492896"/>
            <a:ext cx="3749114" cy="2811836"/>
          </a:xfrm>
          <a:prstGeom prst="rect">
            <a:avLst/>
          </a:prstGeom>
          <a:noFill/>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35726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 by Edward </a:t>
            </a:r>
            <a:r>
              <a:rPr lang="en-GB" dirty="0" err="1" smtClean="0"/>
              <a:t>Tufte</a:t>
            </a:r>
            <a:endParaRPr lang="en-GB" dirty="0"/>
          </a:p>
        </p:txBody>
      </p:sp>
      <p:pic>
        <p:nvPicPr>
          <p:cNvPr id="94210" name="Picture 2" descr="Beautiful Evidence">
            <a:hlinkClick r:id="rId2"/>
          </p:cNvPr>
          <p:cNvPicPr>
            <a:picLocks noChangeAspect="1" noChangeArrowheads="1"/>
          </p:cNvPicPr>
          <p:nvPr/>
        </p:nvPicPr>
        <p:blipFill>
          <a:blip r:embed="rId3" cstate="print"/>
          <a:srcRect/>
          <a:stretch>
            <a:fillRect/>
          </a:stretch>
        </p:blipFill>
        <p:spPr bwMode="auto">
          <a:xfrm>
            <a:off x="5364088" y="4581128"/>
            <a:ext cx="3204270" cy="1833330"/>
          </a:xfrm>
          <a:prstGeom prst="rect">
            <a:avLst/>
          </a:prstGeom>
          <a:noFill/>
        </p:spPr>
      </p:pic>
      <p:pic>
        <p:nvPicPr>
          <p:cNvPr id="94212" name="Picture 4" descr="VDQI Book Cover">
            <a:hlinkClick r:id="rId4"/>
          </p:cNvPr>
          <p:cNvPicPr>
            <a:picLocks noChangeAspect="1" noChangeArrowheads="1"/>
          </p:cNvPicPr>
          <p:nvPr/>
        </p:nvPicPr>
        <p:blipFill>
          <a:blip r:embed="rId5" cstate="print"/>
          <a:srcRect/>
          <a:stretch>
            <a:fillRect/>
          </a:stretch>
        </p:blipFill>
        <p:spPr bwMode="auto">
          <a:xfrm>
            <a:off x="323528" y="1340768"/>
            <a:ext cx="2238375" cy="2828925"/>
          </a:xfrm>
          <a:prstGeom prst="rect">
            <a:avLst/>
          </a:prstGeom>
          <a:noFill/>
        </p:spPr>
      </p:pic>
      <p:pic>
        <p:nvPicPr>
          <p:cNvPr id="94214" name="Picture 6" descr="Envisioning Information book cover">
            <a:hlinkClick r:id="rId6"/>
          </p:cNvPr>
          <p:cNvPicPr>
            <a:picLocks noChangeAspect="1" noChangeArrowheads="1"/>
          </p:cNvPicPr>
          <p:nvPr/>
        </p:nvPicPr>
        <p:blipFill>
          <a:blip r:embed="rId7" cstate="print"/>
          <a:srcRect/>
          <a:stretch>
            <a:fillRect/>
          </a:stretch>
        </p:blipFill>
        <p:spPr bwMode="auto">
          <a:xfrm>
            <a:off x="2699792" y="3717032"/>
            <a:ext cx="2160240" cy="2716809"/>
          </a:xfrm>
          <a:prstGeom prst="rect">
            <a:avLst/>
          </a:prstGeom>
          <a:noFill/>
        </p:spPr>
      </p:pic>
      <p:pic>
        <p:nvPicPr>
          <p:cNvPr id="94216" name="Picture 8" descr="book cover">
            <a:hlinkClick r:id="rId8"/>
          </p:cNvPr>
          <p:cNvPicPr>
            <a:picLocks noChangeAspect="1" noChangeArrowheads="1"/>
          </p:cNvPicPr>
          <p:nvPr/>
        </p:nvPicPr>
        <p:blipFill>
          <a:blip r:embed="rId9" cstate="print"/>
          <a:srcRect/>
          <a:stretch>
            <a:fillRect/>
          </a:stretch>
        </p:blipFill>
        <p:spPr bwMode="auto">
          <a:xfrm>
            <a:off x="5004048" y="1484784"/>
            <a:ext cx="2171700" cy="2981326"/>
          </a:xfrm>
          <a:prstGeom prst="rect">
            <a:avLst/>
          </a:prstGeom>
          <a:noFill/>
        </p:spPr>
      </p:pic>
      <p:pic>
        <p:nvPicPr>
          <p:cNvPr id="7" name="Picture 6" descr="http://the-sra.org.uk/img/sralogo120x83.jpg"/>
          <p:cNvPicPr/>
          <p:nvPr/>
        </p:nvPicPr>
        <p:blipFill>
          <a:blip r:embed="rId10">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5152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lstStyle/>
          <a:p>
            <a:r>
              <a:rPr lang="en-GB" dirty="0" smtClean="0"/>
              <a:t>The development and consistent application of rules for mapping between rules and graphics.</a:t>
            </a:r>
          </a:p>
          <a:p>
            <a:endParaRPr lang="en-GB" dirty="0"/>
          </a:p>
          <a:p>
            <a:r>
              <a:rPr lang="en-GB" dirty="0" smtClean="0"/>
              <a:t>(A necessary condition for something to be a data visualisation; but not a sufficient condition for something to be a good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2012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14" name="Content Placeholder 2"/>
          <p:cNvSpPr>
            <a:spLocks noGrp="1"/>
          </p:cNvSpPr>
          <p:nvPr>
            <p:ph idx="1"/>
          </p:nvPr>
        </p:nvSpPr>
        <p:spPr>
          <a:xfrm>
            <a:off x="457200" y="1600200"/>
            <a:ext cx="8229600" cy="4525963"/>
          </a:xfrm>
        </p:spPr>
        <p:txBody>
          <a:bodyPr/>
          <a:lstStyle/>
          <a:p>
            <a:r>
              <a:rPr lang="en-GB" dirty="0" smtClean="0"/>
              <a:t>Three different skill sets</a:t>
            </a:r>
          </a:p>
          <a:p>
            <a:r>
              <a:rPr lang="en-GB" dirty="0" smtClean="0"/>
              <a:t>Three different mind sets</a:t>
            </a:r>
          </a:p>
          <a:p>
            <a:endParaRPr lang="en-GB" dirty="0"/>
          </a:p>
          <a:p>
            <a:r>
              <a:rPr lang="en-GB" dirty="0" smtClean="0"/>
              <a:t>What are they?</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536258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99992" y="2636912"/>
            <a:ext cx="2649503" cy="523220"/>
          </a:xfrm>
          <a:prstGeom prst="rect">
            <a:avLst/>
          </a:prstGeom>
        </p:spPr>
        <p:txBody>
          <a:bodyPr wrap="square">
            <a:spAutoFit/>
          </a:bodyPr>
          <a:lstStyle/>
          <a:p>
            <a:pPr algn="ctr"/>
            <a:r>
              <a:rPr lang="en-GB" sz="2800" dirty="0" smtClean="0"/>
              <a:t>Artist</a:t>
            </a:r>
            <a:endParaRPr lang="en-GB" sz="2800" dirty="0"/>
          </a:p>
        </p:txBody>
      </p:sp>
      <p:sp>
        <p:nvSpPr>
          <p:cNvPr id="12" name="Rectangle 11"/>
          <p:cNvSpPr/>
          <p:nvPr/>
        </p:nvSpPr>
        <p:spPr>
          <a:xfrm>
            <a:off x="1691680" y="2636912"/>
            <a:ext cx="2577495" cy="523220"/>
          </a:xfrm>
          <a:prstGeom prst="rect">
            <a:avLst/>
          </a:prstGeom>
        </p:spPr>
        <p:txBody>
          <a:bodyPr wrap="square">
            <a:spAutoFit/>
          </a:bodyPr>
          <a:lstStyle/>
          <a:p>
            <a:pPr algn="ctr"/>
            <a:r>
              <a:rPr lang="en-GB" sz="2800" dirty="0" smtClean="0"/>
              <a:t>Scientist</a:t>
            </a:r>
            <a:endParaRPr lang="en-GB" sz="2800" dirty="0"/>
          </a:p>
        </p:txBody>
      </p:sp>
      <p:sp>
        <p:nvSpPr>
          <p:cNvPr id="13" name="Rectangle 12"/>
          <p:cNvSpPr/>
          <p:nvPr/>
        </p:nvSpPr>
        <p:spPr>
          <a:xfrm>
            <a:off x="3131840" y="4698722"/>
            <a:ext cx="2649503" cy="523220"/>
          </a:xfrm>
          <a:prstGeom prst="rect">
            <a:avLst/>
          </a:prstGeom>
        </p:spPr>
        <p:txBody>
          <a:bodyPr wrap="square">
            <a:spAutoFit/>
          </a:bodyPr>
          <a:lstStyle/>
          <a:p>
            <a:pPr algn="ctr"/>
            <a:r>
              <a:rPr lang="en-GB" sz="2800" dirty="0" smtClean="0"/>
              <a:t>Engineer</a:t>
            </a:r>
            <a:endParaRPr lang="en-GB" sz="28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48451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Engineer must have broad shoulders</a:t>
            </a:r>
            <a:endParaRPr lang="en-GB" dirty="0"/>
          </a:p>
        </p:txBody>
      </p:sp>
      <p:sp>
        <p:nvSpPr>
          <p:cNvPr id="7" name="Isosceles Triangle 6"/>
          <p:cNvSpPr/>
          <p:nvPr/>
        </p:nvSpPr>
        <p:spPr>
          <a:xfrm>
            <a:off x="3203848" y="2672916"/>
            <a:ext cx="1224136"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1547664" y="3717032"/>
            <a:ext cx="576064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47711" y="2689935"/>
            <a:ext cx="1296145"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50674" y="2938558"/>
            <a:ext cx="1296144" cy="830997"/>
          </a:xfrm>
          <a:prstGeom prst="rect">
            <a:avLst/>
          </a:prstGeom>
        </p:spPr>
        <p:txBody>
          <a:bodyPr wrap="square">
            <a:spAutoFit/>
          </a:bodyPr>
          <a:lstStyle/>
          <a:p>
            <a:pPr algn="ctr"/>
            <a:r>
              <a:rPr lang="en-GB" sz="4800" dirty="0" smtClean="0"/>
              <a:t>A</a:t>
            </a:r>
            <a:endParaRPr lang="en-GB" sz="4800" dirty="0"/>
          </a:p>
        </p:txBody>
      </p:sp>
      <p:sp>
        <p:nvSpPr>
          <p:cNvPr id="12" name="Rectangle 11"/>
          <p:cNvSpPr/>
          <p:nvPr/>
        </p:nvSpPr>
        <p:spPr>
          <a:xfrm>
            <a:off x="3275856" y="2901325"/>
            <a:ext cx="1045596" cy="830997"/>
          </a:xfrm>
          <a:prstGeom prst="rect">
            <a:avLst/>
          </a:prstGeom>
        </p:spPr>
        <p:txBody>
          <a:bodyPr wrap="square">
            <a:spAutoFit/>
          </a:bodyPr>
          <a:lstStyle/>
          <a:p>
            <a:pPr algn="ctr"/>
            <a:r>
              <a:rPr lang="en-GB" sz="4800" dirty="0" smtClean="0"/>
              <a:t>S</a:t>
            </a:r>
            <a:endParaRPr lang="en-GB" sz="4800" dirty="0"/>
          </a:p>
        </p:txBody>
      </p:sp>
      <p:sp>
        <p:nvSpPr>
          <p:cNvPr id="13" name="Rectangle 12"/>
          <p:cNvSpPr/>
          <p:nvPr/>
        </p:nvSpPr>
        <p:spPr>
          <a:xfrm>
            <a:off x="3203848" y="3789040"/>
            <a:ext cx="2649503" cy="2400657"/>
          </a:xfrm>
          <a:prstGeom prst="rect">
            <a:avLst/>
          </a:prstGeom>
        </p:spPr>
        <p:txBody>
          <a:bodyPr wrap="square">
            <a:spAutoFit/>
          </a:bodyPr>
          <a:lstStyle/>
          <a:p>
            <a:pPr algn="ctr"/>
            <a:r>
              <a:rPr lang="en-GB" sz="15000" dirty="0" smtClean="0"/>
              <a:t>E</a:t>
            </a:r>
            <a:endParaRPr lang="en-GB" sz="150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114707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93091"/>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lying?</a:t>
            </a:r>
            <a:endParaRPr lang="en-GB" dirty="0"/>
          </a:p>
        </p:txBody>
      </p:sp>
      <p:sp>
        <p:nvSpPr>
          <p:cNvPr id="15" name="Content Placeholder 2"/>
          <p:cNvSpPr>
            <a:spLocks noGrp="1"/>
          </p:cNvSpPr>
          <p:nvPr>
            <p:ph idx="1"/>
          </p:nvPr>
        </p:nvSpPr>
        <p:spPr>
          <a:xfrm>
            <a:off x="4572000" y="1600200"/>
            <a:ext cx="4114800" cy="4525963"/>
          </a:xfrm>
        </p:spPr>
        <p:txBody>
          <a:bodyPr>
            <a:normAutofit/>
          </a:bodyPr>
          <a:lstStyle/>
          <a:p>
            <a:pPr lvl="1">
              <a:buNone/>
            </a:pPr>
            <a:r>
              <a:rPr lang="en-GB" dirty="0" smtClean="0"/>
              <a:t>What’s the ‘lie factor’?</a:t>
            </a:r>
          </a:p>
          <a:p>
            <a:pPr lvl="1">
              <a:buNone/>
            </a:pPr>
            <a:r>
              <a:rPr lang="en-GB" dirty="0" smtClean="0"/>
              <a:t>- Edward </a:t>
            </a:r>
            <a:r>
              <a:rPr lang="en-GB" dirty="0" err="1" smtClean="0"/>
              <a:t>Tufte</a:t>
            </a:r>
            <a:endParaRPr lang="en-GB" dirty="0" smtClean="0"/>
          </a:p>
        </p:txBody>
      </p:sp>
      <p:pic>
        <p:nvPicPr>
          <p:cNvPr id="143362" name="Picture 2" descr="File:Lie factor example2.jpg">
            <a:hlinkClick r:id="rId2"/>
          </p:cNvPr>
          <p:cNvPicPr>
            <a:picLocks noChangeAspect="1" noChangeArrowheads="1"/>
          </p:cNvPicPr>
          <p:nvPr/>
        </p:nvPicPr>
        <p:blipFill>
          <a:blip r:embed="rId3" cstate="print"/>
          <a:srcRect/>
          <a:stretch>
            <a:fillRect/>
          </a:stretch>
        </p:blipFill>
        <p:spPr bwMode="auto">
          <a:xfrm>
            <a:off x="1547664" y="1916832"/>
            <a:ext cx="2600325" cy="3867150"/>
          </a:xfrm>
          <a:prstGeom prst="rect">
            <a:avLst/>
          </a:prstGeom>
          <a:noFill/>
        </p:spPr>
      </p:pic>
      <p:sp>
        <p:nvSpPr>
          <p:cNvPr id="16" name="Rectangle 15"/>
          <p:cNvSpPr/>
          <p:nvPr/>
        </p:nvSpPr>
        <p:spPr>
          <a:xfrm>
            <a:off x="5148064" y="2924944"/>
            <a:ext cx="2808312" cy="2585323"/>
          </a:xfrm>
          <a:prstGeom prst="rect">
            <a:avLst/>
          </a:prstGeom>
        </p:spPr>
        <p:txBody>
          <a:bodyPr wrap="square">
            <a:spAutoFit/>
          </a:bodyPr>
          <a:lstStyle/>
          <a:p>
            <a:r>
              <a:rPr lang="en-GB" i="1" dirty="0" smtClean="0"/>
              <a:t>“</a:t>
            </a:r>
          </a:p>
          <a:p>
            <a:r>
              <a:rPr lang="en-GB" i="1" dirty="0" smtClean="0"/>
              <a:t>The representation of numbers, as physically measured on the surface of the graphic itself, should be directly proportional to the quantities represented</a:t>
            </a:r>
          </a:p>
          <a:p>
            <a:pPr algn="r"/>
            <a:r>
              <a:rPr lang="en-GB" i="1" dirty="0" smtClean="0"/>
              <a:t>”</a:t>
            </a:r>
          </a:p>
          <a:p>
            <a:pPr algn="r"/>
            <a:r>
              <a:rPr lang="en-GB" i="1" dirty="0" err="1" smtClean="0"/>
              <a:t>Tufte</a:t>
            </a:r>
            <a:r>
              <a:rPr lang="en-GB" i="1" dirty="0" smtClean="0"/>
              <a:t> 1991</a:t>
            </a:r>
            <a:endParaRPr lang="en-GB" dirty="0"/>
          </a:p>
        </p:txBody>
      </p:sp>
      <p:pic>
        <p:nvPicPr>
          <p:cNvPr id="17" name="Picture 1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67339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451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Accurately interpretable?</a:t>
            </a:r>
            <a:endParaRPr lang="en-GB" dirty="0"/>
          </a:p>
        </p:txBody>
      </p:sp>
      <p:sp>
        <p:nvSpPr>
          <p:cNvPr id="15" name="Content Placeholder 2"/>
          <p:cNvSpPr>
            <a:spLocks noGrp="1"/>
          </p:cNvSpPr>
          <p:nvPr>
            <p:ph idx="1"/>
          </p:nvPr>
        </p:nvSpPr>
        <p:spPr>
          <a:xfrm>
            <a:off x="611560" y="5589240"/>
            <a:ext cx="7920880" cy="648072"/>
          </a:xfrm>
        </p:spPr>
        <p:txBody>
          <a:bodyPr>
            <a:normAutofit/>
          </a:bodyPr>
          <a:lstStyle/>
          <a:p>
            <a:pPr lvl="1">
              <a:buNone/>
            </a:pPr>
            <a:r>
              <a:rPr lang="en-GB" sz="1600" dirty="0" smtClean="0">
                <a:hlinkClick r:id="rId2"/>
              </a:rPr>
              <a:t>Cleveland W &amp; McGill R (1985), ‘Graphical Perception and Graphical Methods for Analysing Scientific Data’, </a:t>
            </a:r>
            <a:r>
              <a:rPr lang="en-GB" sz="1600" i="1" dirty="0" smtClean="0">
                <a:hlinkClick r:id="rId2"/>
              </a:rPr>
              <a:t>Science </a:t>
            </a:r>
            <a:r>
              <a:rPr lang="en-GB" sz="1600" dirty="0" smtClean="0">
                <a:hlinkClick r:id="rId2"/>
              </a:rPr>
              <a:t>(229) 4716: 828-833 </a:t>
            </a:r>
            <a:endParaRPr lang="en-GB" sz="1600" dirty="0" smtClean="0"/>
          </a:p>
        </p:txBody>
      </p:sp>
      <p:pic>
        <p:nvPicPr>
          <p:cNvPr id="143364" name="Picture 4" descr="http://www.passionned.com/ranking-of-encoders-by-effectiveness.png">
            <a:hlinkClick r:id="rId3"/>
          </p:cNvPr>
          <p:cNvPicPr>
            <a:picLocks noChangeAspect="1" noChangeArrowheads="1"/>
          </p:cNvPicPr>
          <p:nvPr/>
        </p:nvPicPr>
        <p:blipFill>
          <a:blip r:embed="rId4" cstate="print"/>
          <a:srcRect/>
          <a:stretch>
            <a:fillRect/>
          </a:stretch>
        </p:blipFill>
        <p:spPr bwMode="auto">
          <a:xfrm>
            <a:off x="971600" y="1700808"/>
            <a:ext cx="4732709" cy="3563452"/>
          </a:xfrm>
          <a:prstGeom prst="rect">
            <a:avLst/>
          </a:prstGeom>
          <a:noFill/>
        </p:spPr>
      </p:pic>
      <p:pic>
        <p:nvPicPr>
          <p:cNvPr id="143366" name="Picture 6" descr="http://www.passionned.com/data-visualization-legend-by-ranking-effectiveness.png">
            <a:hlinkClick r:id="rId3"/>
          </p:cNvPr>
          <p:cNvPicPr>
            <a:picLocks noChangeAspect="1" noChangeArrowheads="1"/>
          </p:cNvPicPr>
          <p:nvPr/>
        </p:nvPicPr>
        <p:blipFill>
          <a:blip r:embed="rId5" cstate="print"/>
          <a:srcRect/>
          <a:stretch>
            <a:fillRect/>
          </a:stretch>
        </p:blipFill>
        <p:spPr bwMode="auto">
          <a:xfrm>
            <a:off x="6156176" y="1700808"/>
            <a:ext cx="1944216" cy="3553597"/>
          </a:xfrm>
          <a:prstGeom prst="rect">
            <a:avLst/>
          </a:prstGeom>
          <a:noFill/>
        </p:spPr>
      </p:pic>
      <p:pic>
        <p:nvPicPr>
          <p:cNvPr id="16" name="Picture 15" descr="http://the-sra.org.uk/img/sralogo120x83.jpg"/>
          <p:cNvPicPr/>
          <p:nvPr/>
        </p:nvPicPr>
        <p:blipFill>
          <a:blip r:embed="rId6">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040930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2739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Sensible?</a:t>
            </a:r>
            <a:endParaRPr lang="en-GB" dirty="0"/>
          </a:p>
        </p:txBody>
      </p:sp>
      <p:graphicFrame>
        <p:nvGraphicFramePr>
          <p:cNvPr id="17" name="Chart 16"/>
          <p:cNvGraphicFramePr/>
          <p:nvPr/>
        </p:nvGraphicFramePr>
        <p:xfrm>
          <a:off x="1619672" y="2060848"/>
          <a:ext cx="6192688" cy="3528392"/>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3678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 for this workshop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INTERRUPTIONS are fine</a:t>
            </a:r>
          </a:p>
          <a:p>
            <a:r>
              <a:rPr lang="en-GB" dirty="0" smtClean="0"/>
              <a:t>Talking heavy first half</a:t>
            </a:r>
          </a:p>
          <a:p>
            <a:r>
              <a:rPr lang="en-GB" dirty="0" smtClean="0"/>
              <a:t>Practical heavy second half</a:t>
            </a:r>
          </a:p>
          <a:p>
            <a:endParaRPr lang="en-GB" dirty="0"/>
          </a:p>
          <a:p>
            <a:r>
              <a:rPr lang="en-GB" dirty="0" smtClean="0"/>
              <a:t>Approach to the </a:t>
            </a:r>
            <a:r>
              <a:rPr lang="en-GB" dirty="0" err="1" smtClean="0"/>
              <a:t>practicals</a:t>
            </a:r>
            <a:r>
              <a:rPr lang="en-GB" dirty="0" smtClean="0"/>
              <a:t>:</a:t>
            </a:r>
          </a:p>
          <a:p>
            <a:pPr lvl="1"/>
            <a:r>
              <a:rPr lang="en-GB" dirty="0" smtClean="0"/>
              <a:t>Organic: if it’s useful and there’s time, keep going</a:t>
            </a:r>
          </a:p>
          <a:p>
            <a:pPr lvl="1"/>
            <a:r>
              <a:rPr lang="en-GB" dirty="0" smtClean="0"/>
              <a:t>Frequent feedback: check in with the group every 5-10 minutes</a:t>
            </a:r>
          </a:p>
          <a:p>
            <a:pPr lvl="1"/>
            <a:r>
              <a:rPr lang="en-GB" dirty="0" smtClean="0"/>
              <a:t>Learning as teaching; teaching as learning</a:t>
            </a:r>
          </a:p>
          <a:p>
            <a:pPr marL="457200" lvl="1" indent="0">
              <a:buNone/>
            </a:pPr>
            <a:endParaRPr lang="en-GB" dirty="0" smtClean="0"/>
          </a:p>
          <a:p>
            <a:pPr lvl="1"/>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538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6501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Visualisations and colour</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 name="Picture 2" descr="http://i2.wp.com/dustn.tv/wp-content/uploads/2012/07/color-communication-guide.png?resize=610%2C1074">
            <a:hlinkClick r:id="rId2"/>
          </p:cNvPr>
          <p:cNvPicPr>
            <a:picLocks noChangeAspect="1" noChangeArrowheads="1"/>
          </p:cNvPicPr>
          <p:nvPr/>
        </p:nvPicPr>
        <p:blipFill>
          <a:blip r:embed="rId3" cstate="print"/>
          <a:srcRect/>
          <a:stretch>
            <a:fillRect/>
          </a:stretch>
        </p:blipFill>
        <p:spPr bwMode="auto">
          <a:xfrm>
            <a:off x="3491880" y="1772816"/>
            <a:ext cx="2415683" cy="4253187"/>
          </a:xfrm>
          <a:prstGeom prst="rect">
            <a:avLst/>
          </a:prstGeom>
          <a:noFill/>
        </p:spPr>
      </p:pic>
      <p:pic>
        <p:nvPicPr>
          <p:cNvPr id="14" name="Picture 1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07626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7904" y="5959793"/>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395536" y="2852936"/>
            <a:ext cx="8229600" cy="1143000"/>
          </a:xfrm>
        </p:spPr>
        <p:txBody>
          <a:bodyPr/>
          <a:lstStyle/>
          <a:p>
            <a:r>
              <a:rPr lang="en-GB" b="1" dirty="0" smtClean="0">
                <a:solidFill>
                  <a:srgbClr val="002060"/>
                </a:solidFill>
              </a:rPr>
              <a:t>Why is </a:t>
            </a:r>
            <a:r>
              <a:rPr lang="en-GB" b="1" dirty="0" err="1" smtClean="0">
                <a:solidFill>
                  <a:srgbClr val="002060"/>
                </a:solidFill>
              </a:rPr>
              <a:t>Facebook</a:t>
            </a:r>
            <a:r>
              <a:rPr lang="en-GB" b="1" dirty="0" smtClean="0">
                <a:solidFill>
                  <a:srgbClr val="002060"/>
                </a:solidFill>
              </a:rPr>
              <a:t> blue?</a:t>
            </a:r>
            <a:endParaRPr lang="en-GB" b="1" dirty="0">
              <a:solidFill>
                <a:srgbClr val="002060"/>
              </a:solidFill>
            </a:endParaRPr>
          </a:p>
        </p:txBody>
      </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accessibility</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50173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18021" y="59350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appropriateness</a:t>
            </a:r>
            <a:r>
              <a:rPr kumimoji="0" lang="en-GB" sz="4400" b="0" i="0" u="none" strike="noStrike" kern="1200" cap="none" spc="0" normalizeH="0" noProof="0" dirty="0" smtClean="0">
                <a:ln>
                  <a:noFill/>
                </a:ln>
                <a:solidFill>
                  <a:schemeClr val="tx1"/>
                </a:solidFill>
                <a:effectLst/>
                <a:uLnTx/>
                <a:uFillTx/>
                <a:latin typeface="+mj-lt"/>
                <a:ea typeface="+mj-ea"/>
                <a:cs typeface="+mj-cs"/>
              </a:rPr>
              <a:t> to variables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339752" y="2564904"/>
            <a:ext cx="720080"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59832" y="2564904"/>
            <a:ext cx="720080" cy="108012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779912" y="2564904"/>
            <a:ext cx="720080" cy="10801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99992" y="2564904"/>
            <a:ext cx="720080" cy="10801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072" y="2564904"/>
            <a:ext cx="720080" cy="1080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940152" y="2564904"/>
            <a:ext cx="720080" cy="1080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2339752" y="4077072"/>
            <a:ext cx="720080" cy="10801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3059832" y="4077072"/>
            <a:ext cx="720080" cy="1080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779912" y="4077072"/>
            <a:ext cx="720080" cy="1080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99992" y="4077072"/>
            <a:ext cx="720080" cy="10801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220072" y="4077072"/>
            <a:ext cx="72008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940152" y="4077072"/>
            <a:ext cx="72008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55479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4644008" y="1484784"/>
            <a:ext cx="0" cy="3672408"/>
          </a:xfrm>
          <a:prstGeom prst="line">
            <a:avLst/>
          </a:prstGeom>
          <a:ln w="381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Circles and Squares:</a:t>
            </a:r>
            <a:br>
              <a:rPr lang="en-GB" dirty="0" smtClean="0"/>
            </a:br>
            <a:r>
              <a:rPr lang="en-GB" dirty="0" smtClean="0"/>
              <a:t>A </a:t>
            </a:r>
            <a:r>
              <a:rPr lang="en-GB" dirty="0" err="1" smtClean="0"/>
              <a:t>faultline</a:t>
            </a:r>
            <a:r>
              <a:rPr lang="en-GB" dirty="0" smtClean="0"/>
              <a:t>?</a:t>
            </a:r>
            <a:endParaRPr lang="en-GB" dirty="0"/>
          </a:p>
        </p:txBody>
      </p:sp>
      <p:graphicFrame>
        <p:nvGraphicFramePr>
          <p:cNvPr id="12" name="Content Placeholder 11"/>
          <p:cNvGraphicFramePr>
            <a:graphicFrameLocks noGrp="1"/>
          </p:cNvGraphicFramePr>
          <p:nvPr>
            <p:ph idx="1"/>
          </p:nvPr>
        </p:nvGraphicFramePr>
        <p:xfrm>
          <a:off x="1115616" y="2492896"/>
          <a:ext cx="2098576" cy="1679064"/>
        </p:xfrm>
        <a:graphic>
          <a:graphicData uri="http://schemas.openxmlformats.org/drawingml/2006/table">
            <a:tbl>
              <a:tblPr firstRow="1" bandRow="1">
                <a:tableStyleId>{5C22544A-7EE6-4342-B048-85BDC9FD1C3A}</a:tableStyleId>
              </a:tblPr>
              <a:tblGrid>
                <a:gridCol w="524644"/>
                <a:gridCol w="524644"/>
                <a:gridCol w="524644"/>
                <a:gridCol w="524644"/>
              </a:tblGrid>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grpSp>
        <p:nvGrpSpPr>
          <p:cNvPr id="4" name="Group 13"/>
          <p:cNvGrpSpPr/>
          <p:nvPr/>
        </p:nvGrpSpPr>
        <p:grpSpPr>
          <a:xfrm>
            <a:off x="3707904" y="5229200"/>
            <a:ext cx="1800200" cy="1362508"/>
            <a:chOff x="1547664" y="1556792"/>
            <a:chExt cx="5616624" cy="4646131"/>
          </a:xfrm>
        </p:grpSpPr>
        <p:sp>
          <p:nvSpPr>
            <p:cNvPr id="5" name="Isosceles Triangle 4"/>
            <p:cNvSpPr/>
            <p:nvPr/>
          </p:nvSpPr>
          <p:spPr>
            <a:xfrm>
              <a:off x="1547664" y="1628801"/>
              <a:ext cx="2880318" cy="208823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2" y="1556792"/>
              <a:ext cx="2649504" cy="2413881"/>
            </a:xfrm>
            <a:prstGeom prst="rect">
              <a:avLst/>
            </a:prstGeom>
          </p:spPr>
          <p:txBody>
            <a:bodyPr wrap="square">
              <a:spAutoFit/>
            </a:bodyPr>
            <a:lstStyle/>
            <a:p>
              <a:pPr algn="ctr"/>
              <a:r>
                <a:rPr lang="en-GB" sz="4000" dirty="0" smtClean="0"/>
                <a:t>A</a:t>
              </a:r>
              <a:endParaRPr lang="en-GB" sz="4000" dirty="0"/>
            </a:p>
          </p:txBody>
        </p:sp>
        <p:sp>
          <p:nvSpPr>
            <p:cNvPr id="9" name="Rectangle 8"/>
            <p:cNvSpPr/>
            <p:nvPr/>
          </p:nvSpPr>
          <p:spPr>
            <a:xfrm>
              <a:off x="1763690" y="1556792"/>
              <a:ext cx="2577494" cy="2413881"/>
            </a:xfrm>
            <a:prstGeom prst="rect">
              <a:avLst/>
            </a:prstGeom>
          </p:spPr>
          <p:txBody>
            <a:bodyPr wrap="square">
              <a:spAutoFit/>
            </a:bodyPr>
            <a:lstStyle/>
            <a:p>
              <a:pPr algn="ctr"/>
              <a:r>
                <a:rPr lang="en-GB" sz="4000" dirty="0" smtClean="0"/>
                <a:t>S</a:t>
              </a:r>
              <a:endParaRPr lang="en-GB" sz="4000" dirty="0"/>
            </a:p>
          </p:txBody>
        </p:sp>
        <p:sp>
          <p:nvSpPr>
            <p:cNvPr id="10" name="Rectangle 9"/>
            <p:cNvSpPr/>
            <p:nvPr/>
          </p:nvSpPr>
          <p:spPr>
            <a:xfrm>
              <a:off x="3203854" y="3789043"/>
              <a:ext cx="2649504" cy="2413880"/>
            </a:xfrm>
            <a:prstGeom prst="rect">
              <a:avLst/>
            </a:prstGeom>
          </p:spPr>
          <p:txBody>
            <a:bodyPr wrap="square">
              <a:spAutoFit/>
            </a:bodyPr>
            <a:lstStyle/>
            <a:p>
              <a:pPr algn="ctr"/>
              <a:r>
                <a:rPr lang="en-GB" sz="4000" dirty="0" smtClean="0">
                  <a:solidFill>
                    <a:schemeClr val="tx1">
                      <a:lumMod val="50000"/>
                      <a:lumOff val="50000"/>
                    </a:schemeClr>
                  </a:solidFill>
                </a:rPr>
                <a:t>E</a:t>
              </a:r>
              <a:endParaRPr lang="en-GB" sz="4000" dirty="0">
                <a:solidFill>
                  <a:schemeClr val="tx1">
                    <a:lumMod val="50000"/>
                    <a:lumOff val="50000"/>
                  </a:schemeClr>
                </a:solidFill>
              </a:endParaRPr>
            </a:p>
          </p:txBody>
        </p:sp>
      </p:grpSp>
      <p:sp>
        <p:nvSpPr>
          <p:cNvPr id="13" name="Oval 12"/>
          <p:cNvSpPr/>
          <p:nvPr/>
        </p:nvSpPr>
        <p:spPr>
          <a:xfrm>
            <a:off x="6228184" y="3068960"/>
            <a:ext cx="528059" cy="5520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164288" y="2420888"/>
            <a:ext cx="384043" cy="3840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7020272" y="3861048"/>
            <a:ext cx="504056" cy="5760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3" idx="5"/>
            <a:endCxn id="15" idx="1"/>
          </p:cNvCxnSpPr>
          <p:nvPr/>
        </p:nvCxnSpPr>
        <p:spPr>
          <a:xfrm>
            <a:off x="6678910" y="3540174"/>
            <a:ext cx="415179" cy="405237"/>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3" idx="7"/>
          </p:cNvCxnSpPr>
          <p:nvPr/>
        </p:nvCxnSpPr>
        <p:spPr>
          <a:xfrm flipH="1">
            <a:off x="6678910" y="2748689"/>
            <a:ext cx="541620" cy="4011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456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a:t>
            </a:r>
            <a:endParaRPr lang="en-GB" dirty="0"/>
          </a:p>
        </p:txBody>
      </p:sp>
      <p:sp>
        <p:nvSpPr>
          <p:cNvPr id="3" name="Content Placeholder 2"/>
          <p:cNvSpPr>
            <a:spLocks noGrp="1"/>
          </p:cNvSpPr>
          <p:nvPr>
            <p:ph idx="1"/>
          </p:nvPr>
        </p:nvSpPr>
        <p:spPr/>
        <p:txBody>
          <a:bodyPr/>
          <a:lstStyle/>
          <a:p>
            <a:r>
              <a:rPr lang="en-GB" dirty="0" smtClean="0"/>
              <a:t>Very important</a:t>
            </a:r>
          </a:p>
          <a:p>
            <a:r>
              <a:rPr lang="en-GB" dirty="0" smtClean="0"/>
              <a:t>Useful things to know</a:t>
            </a:r>
          </a:p>
          <a:p>
            <a:pPr lvl="1"/>
            <a:r>
              <a:rPr lang="en-GB" dirty="0" smtClean="0"/>
              <a:t>Importing from plain text</a:t>
            </a:r>
          </a:p>
          <a:p>
            <a:pPr lvl="1"/>
            <a:r>
              <a:rPr lang="en-GB" dirty="0" smtClean="0"/>
              <a:t>Importing from web tables</a:t>
            </a:r>
          </a:p>
          <a:p>
            <a:pPr lvl="1"/>
            <a:r>
              <a:rPr lang="en-GB" dirty="0" smtClean="0"/>
              <a:t>Exporting</a:t>
            </a:r>
          </a:p>
          <a:p>
            <a:pPr lvl="1"/>
            <a:r>
              <a:rPr lang="en-GB" dirty="0" smtClean="0"/>
              <a:t>Cleaning</a:t>
            </a:r>
          </a:p>
          <a:p>
            <a:pPr lvl="1"/>
            <a:r>
              <a:rPr lang="en-GB" dirty="0" smtClean="0"/>
              <a:t>Formatting</a:t>
            </a:r>
          </a:p>
          <a:p>
            <a:pPr lvl="1"/>
            <a:r>
              <a:rPr lang="en-GB" dirty="0" smtClean="0"/>
              <a:t>Rearranging Data</a:t>
            </a:r>
            <a:endParaRPr lang="en-GB" dirty="0"/>
          </a:p>
        </p:txBody>
      </p:sp>
      <p:grpSp>
        <p:nvGrpSpPr>
          <p:cNvPr id="4" name="Group 13"/>
          <p:cNvGrpSpPr/>
          <p:nvPr/>
        </p:nvGrpSpPr>
        <p:grpSpPr>
          <a:xfrm>
            <a:off x="7973120"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872776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Tidy Data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Database theory</a:t>
            </a:r>
          </a:p>
          <a:p>
            <a:endParaRPr lang="en-GB" dirty="0" smtClean="0"/>
          </a:p>
          <a:p>
            <a:r>
              <a:rPr lang="en-GB" dirty="0" smtClean="0"/>
              <a:t>Can we distinguish parts of a table into:</a:t>
            </a:r>
          </a:p>
          <a:p>
            <a:pPr lvl="1"/>
            <a:r>
              <a:rPr lang="en-GB" dirty="0" smtClean="0"/>
              <a:t>Keys</a:t>
            </a:r>
          </a:p>
          <a:p>
            <a:pPr lvl="2"/>
            <a:r>
              <a:rPr lang="en-GB" dirty="0" smtClean="0"/>
              <a:t>Something that uniquely identifies an observation</a:t>
            </a:r>
          </a:p>
          <a:p>
            <a:pPr lvl="1"/>
            <a:r>
              <a:rPr lang="en-GB" dirty="0" smtClean="0"/>
              <a:t>Variables</a:t>
            </a:r>
          </a:p>
          <a:p>
            <a:pPr lvl="2"/>
            <a:r>
              <a:rPr lang="en-GB" dirty="0" smtClean="0"/>
              <a:t>Something that we measure when we make observations</a:t>
            </a:r>
          </a:p>
          <a:p>
            <a:pPr lvl="1"/>
            <a:r>
              <a:rPr lang="en-GB" dirty="0" smtClean="0"/>
              <a:t>Values</a:t>
            </a:r>
          </a:p>
          <a:p>
            <a:pPr lvl="2"/>
            <a:r>
              <a:rPr lang="en-GB" dirty="0" smtClean="0"/>
              <a:t>The result of measuring a specific variable in a specific observation</a:t>
            </a:r>
          </a:p>
          <a:p>
            <a:endParaRPr lang="en-GB" dirty="0" smtClean="0"/>
          </a:p>
          <a:p>
            <a:pPr marL="457200" lvl="1" indent="0">
              <a:buNone/>
            </a:pPr>
            <a:endParaRPr lang="en-GB" dirty="0"/>
          </a:p>
          <a:p>
            <a:pPr marL="457200" lvl="1" indent="0">
              <a:buNone/>
            </a:pPr>
            <a:r>
              <a:rPr lang="en-GB" dirty="0" smtClean="0"/>
              <a:t>	</a:t>
            </a:r>
            <a:endParaRPr lang="en-GB" dirty="0"/>
          </a:p>
        </p:txBody>
      </p:sp>
      <p:grpSp>
        <p:nvGrpSpPr>
          <p:cNvPr id="4" name="Group 13"/>
          <p:cNvGrpSpPr/>
          <p:nvPr/>
        </p:nvGrpSpPr>
        <p:grpSpPr>
          <a:xfrm>
            <a:off x="-3034" y="6007475"/>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374893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Height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Condition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Weight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9211" y="5919473"/>
            <a:ext cx="1152128" cy="938527"/>
            <a:chOff x="1547664" y="1478789"/>
            <a:chExt cx="5616623" cy="4698512"/>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70972" y="1478789"/>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What are the keys, variables, and values?</a:t>
            </a:r>
          </a:p>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521517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Height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Condition</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Weight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1" name="Up Arrow Callout 10"/>
          <p:cNvSpPr/>
          <p:nvPr/>
        </p:nvSpPr>
        <p:spPr>
          <a:xfrm>
            <a:off x="1989572" y="4581128"/>
            <a:ext cx="2592288" cy="1152128"/>
          </a:xfrm>
          <a:prstGeom prst="up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Keys</a:t>
            </a:r>
            <a:endParaRPr lang="en-GB" dirty="0"/>
          </a:p>
        </p:txBody>
      </p:sp>
      <p:sp>
        <p:nvSpPr>
          <p:cNvPr id="14" name="Down Arrow Callout 13"/>
          <p:cNvSpPr/>
          <p:nvPr/>
        </p:nvSpPr>
        <p:spPr>
          <a:xfrm>
            <a:off x="4860032" y="2492896"/>
            <a:ext cx="2376264" cy="576064"/>
          </a:xfrm>
          <a:prstGeom prst="down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Variables</a:t>
            </a:r>
            <a:endParaRPr lang="en-GB" dirty="0"/>
          </a:p>
        </p:txBody>
      </p:sp>
      <p:sp>
        <p:nvSpPr>
          <p:cNvPr id="15" name="Rounded Rectangle 14"/>
          <p:cNvSpPr/>
          <p:nvPr/>
        </p:nvSpPr>
        <p:spPr>
          <a:xfrm>
            <a:off x="4788024" y="3645024"/>
            <a:ext cx="2448272" cy="792088"/>
          </a:xfrm>
          <a:prstGeom prst="roundRect">
            <a:avLst/>
          </a:prstGeom>
          <a:solidFill>
            <a:schemeClr val="bg1">
              <a:lumMod val="65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FF0000"/>
                </a:solidFill>
                <a:effectLst>
                  <a:outerShdw blurRad="38100" dist="38100" dir="2700000" algn="tl">
                    <a:srgbClr val="000000">
                      <a:alpha val="43137"/>
                    </a:srgbClr>
                  </a:outerShdw>
                </a:effectLst>
              </a:rPr>
              <a:t>Values</a:t>
            </a:r>
            <a:endParaRPr lang="en-GB" dirty="0">
              <a:solidFill>
                <a:srgbClr val="FF0000"/>
              </a:solidFill>
              <a:effectLst>
                <a:outerShdw blurRad="38100" dist="38100" dir="2700000" algn="tl">
                  <a:srgbClr val="000000">
                    <a:alpha val="43137"/>
                  </a:srgbClr>
                </a:outerShdw>
              </a:effectLst>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4717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14356"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87139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23258"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3560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r>
              <a:rPr lang="en-GB" dirty="0" smtClean="0"/>
              <a:t>Tim </a:t>
            </a:r>
            <a:r>
              <a:rPr lang="en-GB" dirty="0" err="1" smtClean="0"/>
              <a:t>Harford</a:t>
            </a:r>
            <a:endParaRPr lang="en-GB" dirty="0" smtClean="0"/>
          </a:p>
          <a:p>
            <a:pPr lvl="1"/>
            <a:r>
              <a:rPr lang="en-GB" dirty="0" smtClean="0"/>
              <a:t>Economist</a:t>
            </a:r>
          </a:p>
          <a:p>
            <a:pPr lvl="1"/>
            <a:r>
              <a:rPr lang="en-GB" dirty="0" smtClean="0"/>
              <a:t>Presenter of Radio 4’s More or Less</a:t>
            </a:r>
          </a:p>
          <a:p>
            <a:pPr lvl="1"/>
            <a:r>
              <a:rPr lang="en-GB" dirty="0" smtClean="0"/>
              <a:t>Argues we should beware of data visualisation</a:t>
            </a:r>
          </a:p>
          <a:p>
            <a:pPr lvl="1"/>
            <a:r>
              <a:rPr lang="en-GB" dirty="0" smtClean="0"/>
              <a:t>Data visualisation dazzles, rather than informs </a:t>
            </a:r>
            <a:endParaRPr lang="en-GB" dirty="0"/>
          </a:p>
        </p:txBody>
      </p:sp>
      <p:sp>
        <p:nvSpPr>
          <p:cNvPr id="4" name="Rectangle 3"/>
          <p:cNvSpPr/>
          <p:nvPr/>
        </p:nvSpPr>
        <p:spPr>
          <a:xfrm>
            <a:off x="827584" y="5805264"/>
            <a:ext cx="6030416" cy="369332"/>
          </a:xfrm>
          <a:prstGeom prst="rect">
            <a:avLst/>
          </a:prstGeom>
        </p:spPr>
        <p:txBody>
          <a:bodyPr wrap="square">
            <a:spAutoFit/>
          </a:bodyPr>
          <a:lstStyle/>
          <a:p>
            <a:r>
              <a:rPr lang="en-GB" dirty="0" smtClean="0"/>
              <a:t>http://view6.workcast.net/?pak=8615439470431294#</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5628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 format data</a:t>
            </a:r>
            <a:endParaRPr lang="en-GB" dirty="0"/>
          </a:p>
        </p:txBody>
      </p:sp>
      <p:grpSp>
        <p:nvGrpSpPr>
          <p:cNvPr id="4" name="Group 13"/>
          <p:cNvGrpSpPr/>
          <p:nvPr/>
        </p:nvGrpSpPr>
        <p:grpSpPr>
          <a:xfrm>
            <a:off x="1518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3" name="Content Placeholder 2"/>
          <p:cNvSpPr>
            <a:spLocks noGrp="1"/>
          </p:cNvSpPr>
          <p:nvPr>
            <p:ph idx="1"/>
          </p:nvPr>
        </p:nvSpPr>
        <p:spPr/>
        <p:txBody>
          <a:bodyPr>
            <a:normAutofit fontScale="92500"/>
          </a:bodyPr>
          <a:lstStyle/>
          <a:p>
            <a:r>
              <a:rPr lang="en-GB" dirty="0" smtClean="0"/>
              <a:t>‘Clay’: Something that is easy to reform into many alternative structures</a:t>
            </a:r>
          </a:p>
          <a:p>
            <a:endParaRPr lang="en-GB" dirty="0" smtClean="0"/>
          </a:p>
          <a:p>
            <a:endParaRPr lang="en-GB" dirty="0"/>
          </a:p>
          <a:p>
            <a:endParaRPr lang="en-GB" dirty="0" smtClean="0"/>
          </a:p>
          <a:p>
            <a:endParaRPr lang="en-GB" dirty="0"/>
          </a:p>
          <a:p>
            <a:endParaRPr lang="en-GB" dirty="0" smtClean="0"/>
          </a:p>
          <a:p>
            <a:r>
              <a:rPr lang="en-GB" dirty="0" smtClean="0"/>
              <a:t>A good format for data storage and archiving</a:t>
            </a:r>
          </a:p>
        </p:txBody>
      </p:sp>
      <p:graphicFrame>
        <p:nvGraphicFramePr>
          <p:cNvPr id="12" name="Object 11"/>
          <p:cNvGraphicFramePr>
            <a:graphicFrameLocks noChangeAspect="1"/>
          </p:cNvGraphicFramePr>
          <p:nvPr>
            <p:extLst>
              <p:ext uri="{D42A27DB-BD31-4B8C-83A1-F6EECF244321}">
                <p14:modId xmlns:p14="http://schemas.microsoft.com/office/powerpoint/2010/main" val="682619906"/>
              </p:ext>
            </p:extLst>
          </p:nvPr>
        </p:nvGraphicFramePr>
        <p:xfrm>
          <a:off x="2915816" y="2636912"/>
          <a:ext cx="5236491" cy="2649537"/>
        </p:xfrm>
        <a:graphic>
          <a:graphicData uri="http://schemas.openxmlformats.org/presentationml/2006/ole">
            <mc:AlternateContent xmlns:mc="http://schemas.openxmlformats.org/markup-compatibility/2006">
              <mc:Choice xmlns:v="urn:schemas-microsoft-com:vml" Requires="v">
                <p:oleObj spid="_x0000_s6147" name="Document" r:id="rId3" imgW="5431986" imgH="2661179" progId="Word.Document.12">
                  <p:embed/>
                </p:oleObj>
              </mc:Choice>
              <mc:Fallback>
                <p:oleObj name="Document" r:id="rId3" imgW="5431986" imgH="2661179" progId="Word.Document.12">
                  <p:embed/>
                  <p:pic>
                    <p:nvPicPr>
                      <p:cNvPr id="0" name=""/>
                      <p:cNvPicPr/>
                      <p:nvPr/>
                    </p:nvPicPr>
                    <p:blipFill>
                      <a:blip r:embed="rId4"/>
                      <a:stretch>
                        <a:fillRect/>
                      </a:stretch>
                    </p:blipFill>
                    <p:spPr>
                      <a:xfrm>
                        <a:off x="2915816" y="2636912"/>
                        <a:ext cx="5236491" cy="2649537"/>
                      </a:xfrm>
                      <a:prstGeom prst="rect">
                        <a:avLst/>
                      </a:prstGeom>
                    </p:spPr>
                  </p:pic>
                </p:oleObj>
              </mc:Fallback>
            </mc:AlternateContent>
          </a:graphicData>
        </a:graphic>
      </p:graphicFrame>
      <p:pic>
        <p:nvPicPr>
          <p:cNvPr id="13" name="Picture 12"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786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‘Casting’ Data</a:t>
            </a:r>
            <a:endParaRPr lang="en-GB" dirty="0"/>
          </a:p>
        </p:txBody>
      </p:sp>
      <p:grpSp>
        <p:nvGrpSpPr>
          <p:cNvPr id="4" name="Group 13"/>
          <p:cNvGrpSpPr/>
          <p:nvPr/>
        </p:nvGrpSpPr>
        <p:grpSpPr>
          <a:xfrm>
            <a:off x="-2912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211092645"/>
              </p:ext>
            </p:extLst>
          </p:nvPr>
        </p:nvGraphicFramePr>
        <p:xfrm>
          <a:off x="1763688" y="2852936"/>
          <a:ext cx="4620260" cy="1706880"/>
        </p:xfrm>
        <a:graphic>
          <a:graphicData uri="http://schemas.openxmlformats.org/drawingml/2006/table">
            <a:tbl>
              <a:tblPr firstRow="1" firstCol="1" bandRow="1"/>
              <a:tblGrid>
                <a:gridCol w="324485"/>
                <a:gridCol w="390525"/>
                <a:gridCol w="390525"/>
                <a:gridCol w="390525"/>
                <a:gridCol w="390525"/>
                <a:gridCol w="390525"/>
                <a:gridCol w="390525"/>
                <a:gridCol w="390525"/>
                <a:gridCol w="390525"/>
                <a:gridCol w="390525"/>
                <a:gridCol w="390525"/>
                <a:gridCol w="390525"/>
              </a:tblGrid>
              <a:tr h="55463">
                <a:tc gridSpan="2">
                  <a:txBody>
                    <a:bodyPr/>
                    <a:lstStyle/>
                    <a:p>
                      <a:pPr>
                        <a:spcAft>
                          <a:spcPts val="0"/>
                        </a:spcAft>
                      </a:pPr>
                      <a:r>
                        <a:rPr lang="en-GB" sz="1200" dirty="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gridSpan="10">
                  <a:txBody>
                    <a:bodyPr/>
                    <a:lstStyle/>
                    <a:p>
                      <a:pPr algn="ctr">
                        <a:spcAft>
                          <a:spcPts val="0"/>
                        </a:spcAft>
                      </a:pPr>
                      <a:r>
                        <a:rPr lang="en-GB" sz="1200" dirty="0">
                          <a:effectLst/>
                          <a:latin typeface="Cambria"/>
                          <a:ea typeface="MS Mincho"/>
                          <a:cs typeface="Times New Roman"/>
                        </a:rPr>
                        <a:t>Month</a:t>
                      </a: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500">
                <a:tc gridSpan="2">
                  <a:txBody>
                    <a:bodyPr/>
                    <a:lstStyle/>
                    <a:p>
                      <a:pPr>
                        <a:spcAft>
                          <a:spcPts val="0"/>
                        </a:spcAft>
                      </a:pPr>
                      <a:r>
                        <a:rPr lang="en-GB" sz="120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a:txBody>
                    <a:bodyPr/>
                    <a:lstStyle/>
                    <a:p>
                      <a:pPr>
                        <a:spcAft>
                          <a:spcPts val="0"/>
                        </a:spcAft>
                      </a:pPr>
                      <a:r>
                        <a:rPr lang="en-GB" sz="1200" b="1" dirty="0">
                          <a:effectLst/>
                          <a:latin typeface="Cambria"/>
                          <a:ea typeface="MS Mincho"/>
                          <a:cs typeface="Times New Roman"/>
                        </a:rPr>
                        <a:t>1</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2</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3</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4</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5</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6</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7</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8</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9</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10</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r>
              <a:tr h="190500">
                <a:tc rowSpan="7">
                  <a:txBody>
                    <a:bodyPr/>
                    <a:lstStyle/>
                    <a:p>
                      <a:pPr marL="71755" marR="71755" algn="ctr">
                        <a:spcAft>
                          <a:spcPts val="0"/>
                        </a:spcAft>
                      </a:pPr>
                      <a:r>
                        <a:rPr lang="en-GB" sz="1200" dirty="0">
                          <a:effectLst/>
                          <a:latin typeface="Cambria"/>
                          <a:ea typeface="MS Mincho"/>
                          <a:cs typeface="Times New Roman"/>
                        </a:rPr>
                        <a:t>Person</a:t>
                      </a:r>
                    </a:p>
                  </a:txBody>
                  <a:tcPr marL="68580" marR="68580" marT="0" marB="0" vert="vert270">
                    <a:lnL>
                      <a:noFill/>
                    </a:lnL>
                    <a:lnR>
                      <a:noFill/>
                    </a:lnR>
                    <a:lnT>
                      <a:noFill/>
                    </a:lnT>
                    <a:lnB>
                      <a:noFill/>
                    </a:lnB>
                  </a:tcPr>
                </a:tc>
                <a:tc>
                  <a:txBody>
                    <a:bodyPr/>
                    <a:lstStyle/>
                    <a:p>
                      <a:pPr>
                        <a:spcAft>
                          <a:spcPts val="0"/>
                        </a:spcAft>
                      </a:pPr>
                      <a:r>
                        <a:rPr lang="en-GB" sz="1200" b="1">
                          <a:effectLst/>
                          <a:latin typeface="Cambria"/>
                          <a:ea typeface="MS Mincho"/>
                          <a:cs typeface="Times New Roman"/>
                        </a:rPr>
                        <a:t>A</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78</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B</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C</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D</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E</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F</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G</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137</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133</a:t>
                      </a:r>
                    </a:p>
                  </a:txBody>
                  <a:tcPr marL="68580" marR="68580" marT="0" marB="0">
                    <a:lnL>
                      <a:noFill/>
                    </a:lnL>
                    <a:lnR>
                      <a:noFill/>
                    </a:lnR>
                    <a:lnT>
                      <a:noFill/>
                    </a:lnT>
                    <a:lnB>
                      <a:noFill/>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4947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Summary Margins</a:t>
            </a:r>
            <a:endParaRPr lang="en-GB" dirty="0"/>
          </a:p>
        </p:txBody>
      </p:sp>
      <p:grpSp>
        <p:nvGrpSpPr>
          <p:cNvPr id="4" name="Group 13"/>
          <p:cNvGrpSpPr/>
          <p:nvPr/>
        </p:nvGrpSpPr>
        <p:grpSpPr>
          <a:xfrm>
            <a:off x="-3491"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4102125065"/>
              </p:ext>
            </p:extLst>
          </p:nvPr>
        </p:nvGraphicFramePr>
        <p:xfrm>
          <a:off x="1547664" y="2708920"/>
          <a:ext cx="5544616" cy="1675304"/>
        </p:xfrm>
        <a:graphic>
          <a:graphicData uri="http://schemas.openxmlformats.org/drawingml/2006/table">
            <a:tbl>
              <a:tblPr firstRow="1" firstCol="1" bandRow="1"/>
              <a:tblGrid>
                <a:gridCol w="899127"/>
                <a:gridCol w="430831"/>
                <a:gridCol w="374637"/>
                <a:gridCol w="449564"/>
                <a:gridCol w="505759"/>
                <a:gridCol w="430831"/>
                <a:gridCol w="561954"/>
                <a:gridCol w="524491"/>
                <a:gridCol w="430831"/>
                <a:gridCol w="449564"/>
                <a:gridCol w="487027"/>
              </a:tblGrid>
              <a:tr h="117347">
                <a:tc>
                  <a:txBody>
                    <a:bodyPr/>
                    <a:lstStyle/>
                    <a:p>
                      <a:pPr>
                        <a:spcAft>
                          <a:spcPts val="0"/>
                        </a:spcAft>
                      </a:pPr>
                      <a:r>
                        <a:rPr lang="en-GB" sz="1100" b="1">
                          <a:solidFill>
                            <a:srgbClr val="000000"/>
                          </a:solidFill>
                          <a:effectLst/>
                          <a:latin typeface="Cambria"/>
                          <a:ea typeface="MS Mincho"/>
                          <a:cs typeface="Times New Roman"/>
                        </a:rPr>
                        <a:t>Person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2</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3</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4</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5</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6</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7</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8</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9</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10</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432">
                <a:tc>
                  <a:txBody>
                    <a:bodyPr/>
                    <a:lstStyle/>
                    <a:p>
                      <a:pPr>
                        <a:spcAft>
                          <a:spcPts val="0"/>
                        </a:spcAft>
                      </a:pPr>
                      <a:r>
                        <a:rPr lang="en-GB" sz="1100" b="1">
                          <a:solidFill>
                            <a:srgbClr val="000000"/>
                          </a:solidFill>
                          <a:effectLst/>
                          <a:latin typeface="Cambria"/>
                          <a:ea typeface="MS Mincho"/>
                          <a:cs typeface="Times New Roman"/>
                        </a:rPr>
                        <a:t>A</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82</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B</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C</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D</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E</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r>
              <a:tr h="126804">
                <a:tc>
                  <a:txBody>
                    <a:bodyPr/>
                    <a:lstStyle/>
                    <a:p>
                      <a:pPr>
                        <a:spcAft>
                          <a:spcPts val="0"/>
                        </a:spcAft>
                      </a:pPr>
                      <a:r>
                        <a:rPr lang="en-GB" sz="1100" b="1">
                          <a:solidFill>
                            <a:srgbClr val="000000"/>
                          </a:solidFill>
                          <a:effectLst/>
                          <a:latin typeface="Cambria"/>
                          <a:ea typeface="MS Mincho"/>
                          <a:cs typeface="Times New Roman"/>
                        </a:rPr>
                        <a:t>F</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G</a:t>
                      </a:r>
                      <a:endParaRPr lang="en-GB" sz="1100">
                        <a:solidFill>
                          <a:srgbClr val="000000"/>
                        </a:solidFill>
                        <a:effectLst/>
                        <a:latin typeface="Cambria"/>
                        <a:ea typeface="MS Mincho"/>
                        <a:cs typeface="Times New Roman"/>
                      </a:endParaRP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92</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Mean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dirty="0">
                          <a:solidFill>
                            <a:srgbClr val="000000"/>
                          </a:solidFill>
                          <a:effectLst/>
                          <a:latin typeface="Cambria"/>
                          <a:ea typeface="MS Mincho"/>
                          <a:cs typeface="Times New Roman"/>
                        </a:rPr>
                        <a:t>97</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25157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lnSpcReduction="10000"/>
          </a:bodyPr>
          <a:lstStyle/>
          <a:p>
            <a:r>
              <a:rPr lang="en-GB" dirty="0" smtClean="0"/>
              <a:t>Search online for a dataset</a:t>
            </a:r>
          </a:p>
          <a:p>
            <a:pPr lvl="1"/>
            <a:r>
              <a:rPr lang="en-GB" dirty="0" smtClean="0"/>
              <a:t>Guardian Data Archive</a:t>
            </a:r>
          </a:p>
          <a:p>
            <a:pPr lvl="1"/>
            <a:r>
              <a:rPr lang="en-GB" dirty="0" smtClean="0"/>
              <a:t>Office for National Statistics</a:t>
            </a:r>
          </a:p>
          <a:p>
            <a:pPr lvl="1"/>
            <a:r>
              <a:rPr lang="en-GB" dirty="0" smtClean="0"/>
              <a:t>Scottish Neighbourhood Statistics</a:t>
            </a:r>
          </a:p>
          <a:p>
            <a:pPr lvl="1"/>
            <a:r>
              <a:rPr lang="en-GB" dirty="0" smtClean="0"/>
              <a:t>A table reported in HTML</a:t>
            </a:r>
          </a:p>
          <a:p>
            <a:pPr lvl="1"/>
            <a:r>
              <a:rPr lang="en-GB" dirty="0" smtClean="0"/>
              <a:t>World Health Organisation</a:t>
            </a:r>
          </a:p>
          <a:p>
            <a:r>
              <a:rPr lang="en-GB" dirty="0" smtClean="0"/>
              <a:t>Take note of what it contains, how it’s formatted, and how/if it should be reformatted for better data visualisation</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031363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Question</a:t>
            </a:r>
            <a:endParaRPr lang="en-GB" dirty="0"/>
          </a:p>
        </p:txBody>
      </p:sp>
      <p:sp>
        <p:nvSpPr>
          <p:cNvPr id="3" name="Content Placeholder 2"/>
          <p:cNvSpPr>
            <a:spLocks noGrp="1"/>
          </p:cNvSpPr>
          <p:nvPr>
            <p:ph idx="1"/>
          </p:nvPr>
        </p:nvSpPr>
        <p:spPr/>
        <p:txBody>
          <a:bodyPr/>
          <a:lstStyle/>
          <a:p>
            <a:r>
              <a:rPr lang="en-GB" dirty="0" smtClean="0"/>
              <a:t>What is a good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7240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It depends.</a:t>
            </a:r>
          </a:p>
          <a:p>
            <a:endParaRPr lang="en-GB" dirty="0"/>
          </a:p>
          <a:p>
            <a:r>
              <a:rPr lang="en-GB" dirty="0" smtClean="0"/>
              <a:t>Good data visualisations don’t have to be:</a:t>
            </a:r>
          </a:p>
          <a:p>
            <a:pPr lvl="1"/>
            <a:r>
              <a:rPr lang="en-GB" dirty="0" smtClean="0"/>
              <a:t>Quick</a:t>
            </a:r>
          </a:p>
          <a:p>
            <a:pPr lvl="1"/>
            <a:r>
              <a:rPr lang="en-GB" dirty="0" smtClean="0"/>
              <a:t>Simple</a:t>
            </a:r>
          </a:p>
          <a:p>
            <a:pPr lvl="1"/>
            <a:r>
              <a:rPr lang="en-GB" dirty="0" smtClean="0"/>
              <a:t>Easy to understand</a:t>
            </a:r>
          </a:p>
          <a:p>
            <a:pPr lvl="1"/>
            <a:r>
              <a:rPr lang="en-GB" dirty="0" smtClean="0"/>
              <a:t>Original</a:t>
            </a:r>
          </a:p>
          <a:p>
            <a:pPr lvl="1"/>
            <a:r>
              <a:rPr lang="en-GB" dirty="0" smtClean="0"/>
              <a:t>Eye-catching</a:t>
            </a:r>
          </a:p>
          <a:p>
            <a:pPr lvl="1"/>
            <a:endParaRPr lang="en-GB" dirty="0"/>
          </a:p>
          <a:p>
            <a:r>
              <a:rPr lang="en-GB" dirty="0" smtClean="0"/>
              <a:t>What matters is how well matched the visualisation is with the audience</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79893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types of audience</a:t>
            </a:r>
            <a:endParaRPr lang="en-GB" dirty="0"/>
          </a:p>
        </p:txBody>
      </p:sp>
      <p:sp>
        <p:nvSpPr>
          <p:cNvPr id="3" name="Content Placeholder 2"/>
          <p:cNvSpPr>
            <a:spLocks noGrp="1"/>
          </p:cNvSpPr>
          <p:nvPr>
            <p:ph idx="1"/>
          </p:nvPr>
        </p:nvSpPr>
        <p:spPr/>
        <p:txBody>
          <a:bodyPr/>
          <a:lstStyle/>
          <a:p>
            <a:r>
              <a:rPr lang="en-GB" dirty="0" smtClean="0"/>
              <a:t>Internal/Specialist</a:t>
            </a:r>
          </a:p>
          <a:p>
            <a:pPr lvl="1"/>
            <a:r>
              <a:rPr lang="en-GB" dirty="0" smtClean="0"/>
              <a:t>Data Visualisation as Exploratory Data Analysis</a:t>
            </a:r>
          </a:p>
          <a:p>
            <a:pPr lvl="1"/>
            <a:r>
              <a:rPr lang="en-GB" dirty="0" smtClean="0"/>
              <a:t>A recursive, two-way process</a:t>
            </a:r>
          </a:p>
          <a:p>
            <a:endParaRPr lang="en-GB" dirty="0" smtClean="0"/>
          </a:p>
          <a:p>
            <a:r>
              <a:rPr lang="en-GB" dirty="0" smtClean="0"/>
              <a:t>External/Generalist</a:t>
            </a:r>
          </a:p>
          <a:p>
            <a:pPr lvl="1"/>
            <a:r>
              <a:rPr lang="en-GB" dirty="0" smtClean="0"/>
              <a:t>‘Narrative’ Data Analysis</a:t>
            </a:r>
          </a:p>
          <a:p>
            <a:pPr lvl="1"/>
            <a:r>
              <a:rPr lang="en-GB" smtClean="0"/>
              <a:t>A one-way process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621717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Complexity Challenge</a:t>
            </a:r>
            <a:endParaRPr lang="en-GB" dirty="0"/>
          </a:p>
        </p:txBody>
      </p:sp>
      <p:grpSp>
        <p:nvGrpSpPr>
          <p:cNvPr id="10" name="Group 9"/>
          <p:cNvGrpSpPr/>
          <p:nvPr/>
        </p:nvGrpSpPr>
        <p:grpSpPr>
          <a:xfrm>
            <a:off x="899592" y="1916832"/>
            <a:ext cx="7305161" cy="369332"/>
            <a:chOff x="899592" y="2492896"/>
            <a:chExt cx="7305161" cy="369332"/>
          </a:xfrm>
        </p:grpSpPr>
        <p:cxnSp>
          <p:nvCxnSpPr>
            <p:cNvPr id="5" name="Straight Arrow Connector 4"/>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2492896"/>
              <a:ext cx="1653017" cy="369332"/>
            </a:xfrm>
            <a:prstGeom prst="rect">
              <a:avLst/>
            </a:prstGeom>
            <a:noFill/>
          </p:spPr>
          <p:txBody>
            <a:bodyPr wrap="none" rtlCol="0">
              <a:spAutoFit/>
            </a:bodyPr>
            <a:lstStyle/>
            <a:p>
              <a:r>
                <a:rPr lang="en-GB" i="1" dirty="0" err="1" smtClean="0"/>
                <a:t>Unidimensional</a:t>
              </a:r>
              <a:endParaRPr lang="en-GB" i="1" dirty="0"/>
            </a:p>
          </p:txBody>
        </p:sp>
        <p:sp>
          <p:nvSpPr>
            <p:cNvPr id="9" name="TextBox 8"/>
            <p:cNvSpPr txBox="1"/>
            <p:nvPr/>
          </p:nvSpPr>
          <p:spPr>
            <a:xfrm>
              <a:off x="6372200" y="2492896"/>
              <a:ext cx="1832553" cy="369332"/>
            </a:xfrm>
            <a:prstGeom prst="rect">
              <a:avLst/>
            </a:prstGeom>
            <a:noFill/>
          </p:spPr>
          <p:txBody>
            <a:bodyPr wrap="none" rtlCol="0">
              <a:spAutoFit/>
            </a:bodyPr>
            <a:lstStyle/>
            <a:p>
              <a:r>
                <a:rPr lang="en-GB" i="1" dirty="0" smtClean="0"/>
                <a:t>Multidimensional</a:t>
              </a:r>
              <a:endParaRPr lang="en-GB" i="1" dirty="0"/>
            </a:p>
          </p:txBody>
        </p:sp>
      </p:grpSp>
      <p:grpSp>
        <p:nvGrpSpPr>
          <p:cNvPr id="13" name="Group 12"/>
          <p:cNvGrpSpPr/>
          <p:nvPr/>
        </p:nvGrpSpPr>
        <p:grpSpPr>
          <a:xfrm>
            <a:off x="899592" y="2924944"/>
            <a:ext cx="6401067" cy="369332"/>
            <a:chOff x="899592" y="2492896"/>
            <a:chExt cx="6401067" cy="369332"/>
          </a:xfrm>
        </p:grpSpPr>
        <p:cxnSp>
          <p:nvCxnSpPr>
            <p:cNvPr id="14" name="Straight Arrow Connector 13"/>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9592" y="2492896"/>
              <a:ext cx="944554" cy="369332"/>
            </a:xfrm>
            <a:prstGeom prst="rect">
              <a:avLst/>
            </a:prstGeom>
            <a:noFill/>
          </p:spPr>
          <p:txBody>
            <a:bodyPr wrap="none" rtlCol="0">
              <a:spAutoFit/>
            </a:bodyPr>
            <a:lstStyle/>
            <a:p>
              <a:r>
                <a:rPr lang="en-GB" i="1" dirty="0" smtClean="0"/>
                <a:t>Familiar</a:t>
              </a:r>
              <a:endParaRPr lang="en-GB" i="1" dirty="0"/>
            </a:p>
          </p:txBody>
        </p:sp>
        <p:sp>
          <p:nvSpPr>
            <p:cNvPr id="16" name="TextBox 15"/>
            <p:cNvSpPr txBox="1"/>
            <p:nvPr/>
          </p:nvSpPr>
          <p:spPr>
            <a:xfrm>
              <a:off x="6372200" y="2492896"/>
              <a:ext cx="928459" cy="369332"/>
            </a:xfrm>
            <a:prstGeom prst="rect">
              <a:avLst/>
            </a:prstGeom>
            <a:noFill/>
          </p:spPr>
          <p:txBody>
            <a:bodyPr wrap="none" rtlCol="0">
              <a:spAutoFit/>
            </a:bodyPr>
            <a:lstStyle/>
            <a:p>
              <a:r>
                <a:rPr lang="en-GB" i="1" dirty="0" smtClean="0"/>
                <a:t>Original</a:t>
              </a:r>
              <a:endParaRPr lang="en-GB" i="1" dirty="0"/>
            </a:p>
          </p:txBody>
        </p:sp>
      </p:grpSp>
      <p:grpSp>
        <p:nvGrpSpPr>
          <p:cNvPr id="17" name="Group 16"/>
          <p:cNvGrpSpPr/>
          <p:nvPr/>
        </p:nvGrpSpPr>
        <p:grpSpPr>
          <a:xfrm>
            <a:off x="899592" y="2420888"/>
            <a:ext cx="6229546" cy="369332"/>
            <a:chOff x="899592" y="2492896"/>
            <a:chExt cx="6229546" cy="369332"/>
          </a:xfrm>
        </p:grpSpPr>
        <p:cxnSp>
          <p:nvCxnSpPr>
            <p:cNvPr id="18" name="Straight Arrow Connector 17"/>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592" y="2492896"/>
              <a:ext cx="647293" cy="369332"/>
            </a:xfrm>
            <a:prstGeom prst="rect">
              <a:avLst/>
            </a:prstGeom>
            <a:noFill/>
          </p:spPr>
          <p:txBody>
            <a:bodyPr wrap="none" rtlCol="0">
              <a:spAutoFit/>
            </a:bodyPr>
            <a:lstStyle/>
            <a:p>
              <a:r>
                <a:rPr lang="en-GB" i="1" dirty="0" smtClean="0"/>
                <a:t>Light</a:t>
              </a:r>
              <a:endParaRPr lang="en-GB" i="1" dirty="0"/>
            </a:p>
          </p:txBody>
        </p:sp>
        <p:sp>
          <p:nvSpPr>
            <p:cNvPr id="20" name="TextBox 19"/>
            <p:cNvSpPr txBox="1"/>
            <p:nvPr/>
          </p:nvSpPr>
          <p:spPr>
            <a:xfrm>
              <a:off x="6372200" y="2492896"/>
              <a:ext cx="756938" cy="369332"/>
            </a:xfrm>
            <a:prstGeom prst="rect">
              <a:avLst/>
            </a:prstGeom>
            <a:noFill/>
          </p:spPr>
          <p:txBody>
            <a:bodyPr wrap="none" rtlCol="0">
              <a:spAutoFit/>
            </a:bodyPr>
            <a:lstStyle/>
            <a:p>
              <a:r>
                <a:rPr lang="en-GB" i="1" dirty="0" smtClean="0"/>
                <a:t>Dense</a:t>
              </a:r>
              <a:endParaRPr lang="en-GB" i="1" dirty="0"/>
            </a:p>
          </p:txBody>
        </p:sp>
      </p:grpSp>
      <p:grpSp>
        <p:nvGrpSpPr>
          <p:cNvPr id="21" name="Group 20"/>
          <p:cNvGrpSpPr/>
          <p:nvPr/>
        </p:nvGrpSpPr>
        <p:grpSpPr>
          <a:xfrm>
            <a:off x="899592" y="3501008"/>
            <a:ext cx="6442232" cy="369332"/>
            <a:chOff x="899592" y="2492896"/>
            <a:chExt cx="6442232" cy="369332"/>
          </a:xfrm>
        </p:grpSpPr>
        <p:cxnSp>
          <p:nvCxnSpPr>
            <p:cNvPr id="22" name="Straight Arrow Connector 21"/>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2492896"/>
              <a:ext cx="1120820" cy="369332"/>
            </a:xfrm>
            <a:prstGeom prst="rect">
              <a:avLst/>
            </a:prstGeom>
            <a:noFill/>
          </p:spPr>
          <p:txBody>
            <a:bodyPr wrap="none" rtlCol="0">
              <a:spAutoFit/>
            </a:bodyPr>
            <a:lstStyle/>
            <a:p>
              <a:r>
                <a:rPr lang="en-GB" i="1" dirty="0" smtClean="0"/>
                <a:t>Figurative</a:t>
              </a:r>
              <a:endParaRPr lang="en-GB" i="1" dirty="0"/>
            </a:p>
          </p:txBody>
        </p:sp>
        <p:sp>
          <p:nvSpPr>
            <p:cNvPr id="24" name="TextBox 23"/>
            <p:cNvSpPr txBox="1"/>
            <p:nvPr/>
          </p:nvSpPr>
          <p:spPr>
            <a:xfrm>
              <a:off x="6372200" y="2492896"/>
              <a:ext cx="969624" cy="369332"/>
            </a:xfrm>
            <a:prstGeom prst="rect">
              <a:avLst/>
            </a:prstGeom>
            <a:noFill/>
          </p:spPr>
          <p:txBody>
            <a:bodyPr wrap="none" rtlCol="0">
              <a:spAutoFit/>
            </a:bodyPr>
            <a:lstStyle/>
            <a:p>
              <a:r>
                <a:rPr lang="en-GB" i="1" dirty="0" smtClean="0"/>
                <a:t>Abstract</a:t>
              </a:r>
              <a:endParaRPr lang="en-GB" i="1" dirty="0"/>
            </a:p>
          </p:txBody>
        </p:sp>
      </p:grpSp>
      <p:grpSp>
        <p:nvGrpSpPr>
          <p:cNvPr id="25" name="Group 24"/>
          <p:cNvGrpSpPr/>
          <p:nvPr/>
        </p:nvGrpSpPr>
        <p:grpSpPr>
          <a:xfrm>
            <a:off x="899592" y="4653136"/>
            <a:ext cx="6377599" cy="369332"/>
            <a:chOff x="899592" y="2492896"/>
            <a:chExt cx="6377599" cy="369332"/>
          </a:xfrm>
        </p:grpSpPr>
        <p:cxnSp>
          <p:nvCxnSpPr>
            <p:cNvPr id="26" name="Straight Arrow Connector 25"/>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9592" y="2492896"/>
              <a:ext cx="1326773" cy="369332"/>
            </a:xfrm>
            <a:prstGeom prst="rect">
              <a:avLst/>
            </a:prstGeom>
            <a:noFill/>
          </p:spPr>
          <p:txBody>
            <a:bodyPr wrap="none" rtlCol="0">
              <a:spAutoFit/>
            </a:bodyPr>
            <a:lstStyle/>
            <a:p>
              <a:r>
                <a:rPr lang="en-GB" i="1" dirty="0" smtClean="0"/>
                <a:t>Redundancy</a:t>
              </a:r>
              <a:endParaRPr lang="en-GB" i="1" dirty="0"/>
            </a:p>
          </p:txBody>
        </p:sp>
        <p:sp>
          <p:nvSpPr>
            <p:cNvPr id="28" name="TextBox 27"/>
            <p:cNvSpPr txBox="1"/>
            <p:nvPr/>
          </p:nvSpPr>
          <p:spPr>
            <a:xfrm>
              <a:off x="6372200" y="2492896"/>
              <a:ext cx="904991" cy="369332"/>
            </a:xfrm>
            <a:prstGeom prst="rect">
              <a:avLst/>
            </a:prstGeom>
            <a:noFill/>
          </p:spPr>
          <p:txBody>
            <a:bodyPr wrap="none" rtlCol="0">
              <a:spAutoFit/>
            </a:bodyPr>
            <a:lstStyle/>
            <a:p>
              <a:r>
                <a:rPr lang="en-GB" i="1" dirty="0" smtClean="0"/>
                <a:t>Novelty</a:t>
              </a:r>
              <a:endParaRPr lang="en-GB" i="1" dirty="0"/>
            </a:p>
          </p:txBody>
        </p:sp>
      </p:grpSp>
      <p:grpSp>
        <p:nvGrpSpPr>
          <p:cNvPr id="29" name="Group 28"/>
          <p:cNvGrpSpPr/>
          <p:nvPr/>
        </p:nvGrpSpPr>
        <p:grpSpPr>
          <a:xfrm>
            <a:off x="899592" y="4077072"/>
            <a:ext cx="6632093" cy="369332"/>
            <a:chOff x="899592" y="2492896"/>
            <a:chExt cx="6632093" cy="369332"/>
          </a:xfrm>
        </p:grpSpPr>
        <p:cxnSp>
          <p:nvCxnSpPr>
            <p:cNvPr id="30" name="Straight Arrow Connector 29"/>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9592" y="2492896"/>
              <a:ext cx="1191032" cy="369332"/>
            </a:xfrm>
            <a:prstGeom prst="rect">
              <a:avLst/>
            </a:prstGeom>
            <a:noFill/>
          </p:spPr>
          <p:txBody>
            <a:bodyPr wrap="none" rtlCol="0">
              <a:spAutoFit/>
            </a:bodyPr>
            <a:lstStyle/>
            <a:p>
              <a:r>
                <a:rPr lang="en-GB" i="1" dirty="0" smtClean="0"/>
                <a:t>Decorative</a:t>
              </a:r>
              <a:endParaRPr lang="en-GB" i="1" dirty="0"/>
            </a:p>
          </p:txBody>
        </p:sp>
        <p:sp>
          <p:nvSpPr>
            <p:cNvPr id="32" name="TextBox 31"/>
            <p:cNvSpPr txBox="1"/>
            <p:nvPr/>
          </p:nvSpPr>
          <p:spPr>
            <a:xfrm>
              <a:off x="6372200" y="2492896"/>
              <a:ext cx="1159485" cy="369332"/>
            </a:xfrm>
            <a:prstGeom prst="rect">
              <a:avLst/>
            </a:prstGeom>
            <a:noFill/>
          </p:spPr>
          <p:txBody>
            <a:bodyPr wrap="none" rtlCol="0">
              <a:spAutoFit/>
            </a:bodyPr>
            <a:lstStyle/>
            <a:p>
              <a:r>
                <a:rPr lang="en-GB" i="1" dirty="0" smtClean="0"/>
                <a:t>Functional</a:t>
              </a:r>
              <a:endParaRPr lang="en-GB" i="1" dirty="0"/>
            </a:p>
          </p:txBody>
        </p:sp>
      </p:grpSp>
      <p:pic>
        <p:nvPicPr>
          <p:cNvPr id="86018" name="Picture 2" descr="http://ecx.images-amazon.com/images/I/41sBdPYVn1L._BO2,204,203,200_PIsitb-sticker-arrow-click,TopRight,35,-76_SX385_SY500_CR,0,0,385,500_SH20_OU02_.jpg">
            <a:hlinkClick r:id="rId2"/>
          </p:cNvPr>
          <p:cNvPicPr>
            <a:picLocks noChangeAspect="1" noChangeArrowheads="1"/>
          </p:cNvPicPr>
          <p:nvPr/>
        </p:nvPicPr>
        <p:blipFill>
          <a:blip r:embed="rId3" cstate="print"/>
          <a:srcRect l="2741" t="13461" r="12282"/>
          <a:stretch>
            <a:fillRect/>
          </a:stretch>
        </p:blipFill>
        <p:spPr bwMode="auto">
          <a:xfrm>
            <a:off x="3347864" y="2060848"/>
            <a:ext cx="2232248" cy="2952328"/>
          </a:xfrm>
          <a:prstGeom prst="rect">
            <a:avLst/>
          </a:prstGeom>
          <a:noFill/>
        </p:spPr>
      </p:pic>
      <p:pic>
        <p:nvPicPr>
          <p:cNvPr id="33" name="Picture 3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862007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fontScale="92500"/>
          </a:bodyPr>
          <a:lstStyle/>
          <a:p>
            <a:pPr>
              <a:buNone/>
            </a:pPr>
            <a:r>
              <a:rPr lang="en-GB" dirty="0" smtClean="0"/>
              <a:t>... using quantitative (statistical) data as </a:t>
            </a:r>
            <a:r>
              <a:rPr lang="en-GB" i="1" dirty="0" smtClean="0"/>
              <a:t>instructions</a:t>
            </a:r>
            <a:r>
              <a:rPr lang="en-GB" dirty="0" smtClean="0"/>
              <a:t> for the production of images.</a:t>
            </a:r>
          </a:p>
          <a:p>
            <a:pPr>
              <a:buNone/>
            </a:pPr>
            <a:endParaRPr lang="en-GB" dirty="0" smtClean="0"/>
          </a:p>
          <a:p>
            <a:pPr>
              <a:buNone/>
            </a:pPr>
            <a:r>
              <a:rPr lang="en-GB" b="1" dirty="0" smtClean="0"/>
              <a:t>QUESTIONS</a:t>
            </a:r>
          </a:p>
          <a:p>
            <a:r>
              <a:rPr lang="en-GB" dirty="0" smtClean="0"/>
              <a:t>What data?</a:t>
            </a:r>
          </a:p>
          <a:p>
            <a:r>
              <a:rPr lang="en-GB" dirty="0" smtClean="0"/>
              <a:t>How are the data converted into instructions?</a:t>
            </a:r>
          </a:p>
          <a:p>
            <a:r>
              <a:rPr lang="en-GB" dirty="0" smtClean="0"/>
              <a:t>Who/what is being instructed?</a:t>
            </a:r>
          </a:p>
          <a:p>
            <a:r>
              <a:rPr lang="en-GB" dirty="0" smtClean="0"/>
              <a:t>What image?</a:t>
            </a:r>
          </a:p>
          <a:p>
            <a:pPr>
              <a:buNone/>
            </a:pPr>
            <a:endParaRPr lang="en-GB" dirty="0" smtClean="0"/>
          </a:p>
          <a:p>
            <a:pPr>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223107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p:cNvPicPr>
            <a:picLocks noChangeAspect="1" noChangeArrowheads="1"/>
          </p:cNvPicPr>
          <p:nvPr/>
        </p:nvPicPr>
        <p:blipFill>
          <a:blip r:embed="rId2"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600400"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7" name="Picture 6"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97710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position</a:t>
            </a:r>
            <a:endParaRPr lang="en-GB" dirty="0"/>
          </a:p>
        </p:txBody>
      </p:sp>
      <p:sp>
        <p:nvSpPr>
          <p:cNvPr id="3" name="Content Placeholder 2"/>
          <p:cNvSpPr>
            <a:spLocks noGrp="1"/>
          </p:cNvSpPr>
          <p:nvPr>
            <p:ph idx="1"/>
          </p:nvPr>
        </p:nvSpPr>
        <p:spPr>
          <a:xfrm>
            <a:off x="467544" y="1583784"/>
            <a:ext cx="5112568" cy="4525963"/>
          </a:xfrm>
        </p:spPr>
        <p:txBody>
          <a:bodyPr>
            <a:normAutofit fontScale="62500" lnSpcReduction="20000"/>
          </a:bodyPr>
          <a:lstStyle/>
          <a:p>
            <a:r>
              <a:rPr lang="en-GB" dirty="0" smtClean="0"/>
              <a:t>I agree (mostly)</a:t>
            </a:r>
          </a:p>
          <a:p>
            <a:r>
              <a:rPr lang="en-GB" dirty="0" smtClean="0"/>
              <a:t>But you’re using the wrong term.</a:t>
            </a:r>
          </a:p>
          <a:p>
            <a:r>
              <a:rPr lang="en-GB" dirty="0" smtClean="0"/>
              <a:t>You’re talking mainly about ‘infographics’ rather than data visualisations</a:t>
            </a:r>
          </a:p>
          <a:p>
            <a:r>
              <a:rPr lang="en-GB" dirty="0" smtClean="0"/>
              <a:t>Infographics are NOT data visualisations</a:t>
            </a:r>
          </a:p>
          <a:p>
            <a:pPr lvl="1"/>
            <a:r>
              <a:rPr lang="en-GB" dirty="0" smtClean="0"/>
              <a:t>Infographics are information visualisations</a:t>
            </a:r>
          </a:p>
          <a:p>
            <a:pPr lvl="1"/>
            <a:r>
              <a:rPr lang="en-GB" dirty="0" smtClean="0"/>
              <a:t>Data visualisations are information visualisations</a:t>
            </a:r>
          </a:p>
          <a:p>
            <a:pPr lvl="1"/>
            <a:r>
              <a:rPr lang="en-GB" dirty="0" smtClean="0"/>
              <a:t>But (most) infographics are not data visualisations</a:t>
            </a:r>
          </a:p>
          <a:p>
            <a:r>
              <a:rPr lang="en-GB" dirty="0" smtClean="0"/>
              <a:t>So, what makes a data visualisation a data visualisation rather than some other kind of information visualisation?</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78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a:hlinkClick r:id="rId2"/>
          </p:cNvPr>
          <p:cNvPicPr>
            <a:picLocks noChangeAspect="1" noChangeArrowheads="1"/>
          </p:cNvPicPr>
          <p:nvPr/>
        </p:nvPicPr>
        <p:blipFill>
          <a:blip r:embed="rId3"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744416"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288770" name="Picture 2" descr="An external file that holds a picture, illustration, etc.&#10;Object name is bjpg54-899S1.jpg"/>
          <p:cNvPicPr>
            <a:picLocks noChangeAspect="1" noChangeArrowheads="1"/>
          </p:cNvPicPr>
          <p:nvPr/>
        </p:nvPicPr>
        <p:blipFill>
          <a:blip r:embed="rId3" cstate="print"/>
          <a:srcRect t="65797"/>
          <a:stretch>
            <a:fillRect/>
          </a:stretch>
        </p:blipFill>
        <p:spPr bwMode="auto">
          <a:xfrm>
            <a:off x="395536" y="4293096"/>
            <a:ext cx="3692075" cy="1728192"/>
          </a:xfrm>
          <a:prstGeom prst="rect">
            <a:avLst/>
          </a:prstGeom>
          <a:noFill/>
        </p:spPr>
      </p:pic>
      <p:sp>
        <p:nvSpPr>
          <p:cNvPr id="7" name="Rectangle 6"/>
          <p:cNvSpPr/>
          <p:nvPr/>
        </p:nvSpPr>
        <p:spPr>
          <a:xfrm>
            <a:off x="323528" y="6093296"/>
            <a:ext cx="8640960" cy="707886"/>
          </a:xfrm>
          <a:prstGeom prst="rect">
            <a:avLst/>
          </a:prstGeom>
        </p:spPr>
        <p:txBody>
          <a:bodyPr wrap="square">
            <a:spAutoFit/>
          </a:bodyPr>
          <a:lstStyle/>
          <a:p>
            <a:pPr>
              <a:buNone/>
            </a:pPr>
            <a:r>
              <a:rPr lang="en-GB" sz="2000" dirty="0" smtClean="0"/>
              <a:t>Shaw M &amp; Dorling D (2004) “Who cares in England and Wales? The Positive Care Law: cross-sectional study” </a:t>
            </a:r>
            <a:r>
              <a:rPr lang="en-GB" sz="2000" i="1" dirty="0" smtClean="0"/>
              <a:t>British Journal of General Practice, </a:t>
            </a:r>
            <a:r>
              <a:rPr lang="en-GB" sz="2000" dirty="0" smtClean="0"/>
              <a:t>54 (509): 899-903</a:t>
            </a:r>
          </a:p>
        </p:txBody>
      </p:sp>
      <p:pic>
        <p:nvPicPr>
          <p:cNvPr id="8" name="Picture 7"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807804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0338630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463214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491823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00" y="4437112"/>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17592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Double-Encoding for Emphasis</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815061218"/>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5773" y="4149080"/>
            <a:ext cx="1674427" cy="28803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61841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Exercise</a:t>
            </a:r>
            <a:endParaRPr lang="en-GB" dirty="0"/>
          </a:p>
        </p:txBody>
      </p:sp>
      <p:sp>
        <p:nvSpPr>
          <p:cNvPr id="3" name="Content Placeholder 2"/>
          <p:cNvSpPr>
            <a:spLocks noGrp="1"/>
          </p:cNvSpPr>
          <p:nvPr>
            <p:ph idx="1"/>
          </p:nvPr>
        </p:nvSpPr>
        <p:spPr/>
        <p:txBody>
          <a:bodyPr/>
          <a:lstStyle/>
          <a:p>
            <a:r>
              <a:rPr lang="en-GB" dirty="0" smtClean="0"/>
              <a:t>Find a data visualisation and ‘wire the boxes’</a:t>
            </a:r>
          </a:p>
          <a:p>
            <a:r>
              <a:rPr lang="en-GB" dirty="0" smtClean="0"/>
              <a:t>Data Variables on the left hand side</a:t>
            </a:r>
          </a:p>
          <a:p>
            <a:r>
              <a:rPr lang="en-GB" dirty="0" smtClean="0"/>
              <a:t>Graphical Aesthetics on the right hand side</a:t>
            </a:r>
          </a:p>
          <a:p>
            <a:r>
              <a:rPr lang="en-GB" dirty="0" smtClean="0"/>
              <a:t>Draw ‘wires’ connecting them</a:t>
            </a:r>
          </a:p>
          <a:p>
            <a:endParaRPr lang="en-GB" dirty="0"/>
          </a:p>
          <a:p>
            <a:r>
              <a:rPr lang="en-GB" dirty="0" smtClean="0"/>
              <a:t>Time: 10-15 minutes?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96063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 of Data Visualisation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The Guide Layer</a:t>
            </a:r>
          </a:p>
          <a:p>
            <a:pPr lvl="1"/>
            <a:r>
              <a:rPr lang="en-GB" dirty="0" smtClean="0"/>
              <a:t>Scales</a:t>
            </a:r>
          </a:p>
          <a:p>
            <a:pPr lvl="1"/>
            <a:r>
              <a:rPr lang="en-GB" dirty="0" smtClean="0"/>
              <a:t>Coordinate Systems</a:t>
            </a:r>
          </a:p>
          <a:p>
            <a:pPr lvl="1"/>
            <a:r>
              <a:rPr lang="en-GB" dirty="0" smtClean="0"/>
              <a:t>Legends</a:t>
            </a:r>
          </a:p>
          <a:p>
            <a:endParaRPr lang="en-GB" dirty="0" smtClean="0"/>
          </a:p>
          <a:p>
            <a:r>
              <a:rPr lang="en-GB" dirty="0" smtClean="0"/>
              <a:t>The Data Layer</a:t>
            </a:r>
          </a:p>
          <a:p>
            <a:pPr lvl="1"/>
            <a:r>
              <a:rPr lang="en-GB" dirty="0" smtClean="0"/>
              <a:t>Transformations</a:t>
            </a:r>
          </a:p>
          <a:p>
            <a:pPr lvl="1"/>
            <a:r>
              <a:rPr lang="en-GB" dirty="0" smtClean="0"/>
              <a:t>Aesthetics</a:t>
            </a:r>
          </a:p>
          <a:p>
            <a:pPr lvl="1"/>
            <a:r>
              <a:rPr lang="en-GB" dirty="0" smtClean="0"/>
              <a:t>Geometrics</a:t>
            </a:r>
          </a:p>
          <a:p>
            <a:endParaRPr lang="en-GB" dirty="0" smtClean="0"/>
          </a:p>
          <a:p>
            <a:r>
              <a:rPr lang="en-GB" dirty="0" smtClean="0"/>
              <a:t>The Annotation Layer</a:t>
            </a:r>
          </a:p>
          <a:p>
            <a:pPr lvl="1"/>
            <a:r>
              <a:rPr lang="en-GB" dirty="0" smtClean="0"/>
              <a:t>Everything else</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04835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Excel Default</a:t>
            </a:r>
            <a:endParaRPr lang="en-GB" dirty="0"/>
          </a:p>
        </p:txBody>
      </p:sp>
      <p:graphicFrame>
        <p:nvGraphicFramePr>
          <p:cNvPr id="5" name="Chart 4"/>
          <p:cNvGraphicFramePr/>
          <p:nvPr>
            <p:extLst>
              <p:ext uri="{D42A27DB-BD31-4B8C-83A1-F6EECF244321}">
                <p14:modId xmlns:p14="http://schemas.microsoft.com/office/powerpoint/2010/main" val="4177976445"/>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37934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Major Gridlines</a:t>
            </a:r>
            <a:endParaRPr lang="en-GB" dirty="0"/>
          </a:p>
        </p:txBody>
      </p:sp>
      <p:graphicFrame>
        <p:nvGraphicFramePr>
          <p:cNvPr id="5" name="Chart 4"/>
          <p:cNvGraphicFramePr/>
          <p:nvPr>
            <p:extLst>
              <p:ext uri="{D42A27DB-BD31-4B8C-83A1-F6EECF244321}">
                <p14:modId xmlns:p14="http://schemas.microsoft.com/office/powerpoint/2010/main" val="328428937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84141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39754311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4491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80573745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02317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60648"/>
            <a:ext cx="8229600" cy="1143000"/>
          </a:xfrm>
        </p:spPr>
        <p:txBody>
          <a:bodyPr>
            <a:normAutofit/>
          </a:bodyPr>
          <a:lstStyle/>
          <a:p>
            <a:r>
              <a:rPr lang="en-GB" dirty="0" smtClean="0"/>
              <a:t>Thought is Visual</a:t>
            </a:r>
            <a:endParaRPr lang="en-GB" dirty="0"/>
          </a:p>
        </p:txBody>
      </p:sp>
      <p:pic>
        <p:nvPicPr>
          <p:cNvPr id="2050" name="Picture 2" descr="http://www.news.harvard.edu/gazette/wp-content/uploads/2008/04/03-dean.jpg"/>
          <p:cNvPicPr>
            <a:picLocks noChangeAspect="1" noChangeArrowheads="1"/>
          </p:cNvPicPr>
          <p:nvPr/>
        </p:nvPicPr>
        <p:blipFill>
          <a:blip r:embed="rId2" cstate="print"/>
          <a:srcRect/>
          <a:stretch>
            <a:fillRect/>
          </a:stretch>
        </p:blipFill>
        <p:spPr bwMode="auto">
          <a:xfrm>
            <a:off x="1907704" y="1700808"/>
            <a:ext cx="1296144" cy="1879409"/>
          </a:xfrm>
          <a:prstGeom prst="rect">
            <a:avLst/>
          </a:prstGeom>
          <a:noFill/>
        </p:spPr>
      </p:pic>
      <p:sp>
        <p:nvSpPr>
          <p:cNvPr id="16" name="TextBox 15"/>
          <p:cNvSpPr txBox="1"/>
          <p:nvPr/>
        </p:nvSpPr>
        <p:spPr>
          <a:xfrm>
            <a:off x="1907704" y="3573016"/>
            <a:ext cx="1296144" cy="523220"/>
          </a:xfrm>
          <a:prstGeom prst="rect">
            <a:avLst/>
          </a:prstGeom>
          <a:noFill/>
        </p:spPr>
        <p:txBody>
          <a:bodyPr wrap="square" rtlCol="0">
            <a:spAutoFit/>
          </a:bodyPr>
          <a:lstStyle/>
          <a:p>
            <a:pPr algn="ctr"/>
            <a:r>
              <a:rPr lang="en-GB" sz="1400" i="1" dirty="0" smtClean="0"/>
              <a:t>Stephen</a:t>
            </a:r>
          </a:p>
          <a:p>
            <a:pPr algn="ctr"/>
            <a:r>
              <a:rPr lang="en-GB" sz="1400" i="1" dirty="0" err="1" smtClean="0"/>
              <a:t>Kosslyn</a:t>
            </a:r>
            <a:endParaRPr lang="en-GB" sz="1400" i="1" dirty="0"/>
          </a:p>
        </p:txBody>
      </p:sp>
      <p:pic>
        <p:nvPicPr>
          <p:cNvPr id="2056" name="Picture 8" descr="http://www.radioopensource.org/wp-content/georgelakoff.jpg">
            <a:hlinkClick r:id="rId3"/>
          </p:cNvPr>
          <p:cNvPicPr>
            <a:picLocks noChangeAspect="1" noChangeArrowheads="1"/>
          </p:cNvPicPr>
          <p:nvPr/>
        </p:nvPicPr>
        <p:blipFill>
          <a:blip r:embed="rId4" cstate="print"/>
          <a:srcRect l="7143" r="10715"/>
          <a:stretch>
            <a:fillRect/>
          </a:stretch>
        </p:blipFill>
        <p:spPr bwMode="auto">
          <a:xfrm>
            <a:off x="6084168" y="1700808"/>
            <a:ext cx="1296144" cy="1895082"/>
          </a:xfrm>
          <a:prstGeom prst="rect">
            <a:avLst/>
          </a:prstGeom>
          <a:noFill/>
        </p:spPr>
      </p:pic>
      <p:sp>
        <p:nvSpPr>
          <p:cNvPr id="19" name="TextBox 18"/>
          <p:cNvSpPr txBox="1"/>
          <p:nvPr/>
        </p:nvSpPr>
        <p:spPr>
          <a:xfrm>
            <a:off x="6372200" y="3645024"/>
            <a:ext cx="713657" cy="523220"/>
          </a:xfrm>
          <a:prstGeom prst="rect">
            <a:avLst/>
          </a:prstGeom>
          <a:noFill/>
        </p:spPr>
        <p:txBody>
          <a:bodyPr wrap="none" rtlCol="0">
            <a:spAutoFit/>
          </a:bodyPr>
          <a:lstStyle/>
          <a:p>
            <a:r>
              <a:rPr lang="en-GB" sz="1400" i="1" dirty="0" smtClean="0"/>
              <a:t>George</a:t>
            </a:r>
          </a:p>
          <a:p>
            <a:pPr algn="ctr"/>
            <a:r>
              <a:rPr lang="en-GB" sz="1400" i="1" dirty="0" err="1" smtClean="0"/>
              <a:t>Lakoff</a:t>
            </a:r>
            <a:endParaRPr lang="en-GB" sz="1400" i="1" dirty="0"/>
          </a:p>
        </p:txBody>
      </p:sp>
      <p:pic>
        <p:nvPicPr>
          <p:cNvPr id="2058" name="Picture 10" descr="Front Cover">
            <a:hlinkClick r:id="rId5"/>
          </p:cNvPr>
          <p:cNvPicPr>
            <a:picLocks noChangeAspect="1" noChangeArrowheads="1"/>
          </p:cNvPicPr>
          <p:nvPr/>
        </p:nvPicPr>
        <p:blipFill>
          <a:blip r:embed="rId6" cstate="print"/>
          <a:srcRect/>
          <a:stretch>
            <a:fillRect/>
          </a:stretch>
        </p:blipFill>
        <p:spPr bwMode="auto">
          <a:xfrm>
            <a:off x="6156176" y="4365104"/>
            <a:ext cx="1219200" cy="1943101"/>
          </a:xfrm>
          <a:prstGeom prst="rect">
            <a:avLst/>
          </a:prstGeom>
          <a:noFill/>
        </p:spPr>
      </p:pic>
      <p:sp>
        <p:nvSpPr>
          <p:cNvPr id="2060" name="AutoShape 12" descr="data:image/jpeg;base64,/9j/4AAQSkZJRgABAQAAAQABAAD/2wCEAAkGBwgHBgkIBwgKCgkLDRYPDQwMDRsUFRAWIB0iIiAdHx8kKDQsJCYxJx8fLT0tMTU3Ojo6Iys/RD84QzQ5OjcBCgoKDQwNGg8PGjclHyU3Nzc3Nzc3Nzc3Nzc3Nzc3Nzc3Nzc3Nzc3Nzc3Nzc3Nzc3Nzc3Nzc3Nzc3Nzc3Nzc3N//AABEIAKAAaAMBIgACEQEDEQH/xAAcAAABBQEBAQAAAAAAAAAAAAAFAQIDBAYABwj/xAA6EAABAwIEAwUGBAQHAAAAAAABAAIDBBEFEiExBkFREyJhcYEUIzJCkaEHFVKxwdHh8BYlNGKSsvH/xAAZAQACAwEAAAAAAAAAAAAAAAAAAQIDBAX/xAAhEQACAgIBBQEBAAAAAAAAAAAAAQIRAyExBBITIkFRQv/aAAwDAQACEQMRAD8Aw4C6ydZcAriAgCclAslIDdXaAcykMbZcrVBSOrp2w05a5zjpqCSEap+Gc4tJLI1/MZLWVbyRRNY5MzaQ6LTO4fpaeQNqZ5D1yt0+v/iifgMTnOMVSw3vlaAf79UvNAfikZ7ZKArFZTGmkLHXuNyq4CsTsg9HbJOaVcgQi5LZKgYtl1uicBdKACQP3TIlzD8MqsQv2DO6N3HQeilPDWISTvaWB+VwDcpvfx20/vRRMqnsyQtJd4bD+q2vD9WZIBESZHm4c4fLfkOnL6LJPI2aoQSB+FULKOMCWOLKRc5/mtzA8+QVr28sDmtLWsOgAJIH1P8ABWq3C3y37NxIDjmIJsVTGCytcMlwT8ZZpf02+yos0KDIaeCSqzBlbFlduxzgLjy2/ZRV1FJRgkgStO+twLeQViPhqubM8RyZ2/E0PGnp0QzEsD4hz2Iu0m3csBZOw7GCcTrA9zYpMgHyvYTY+B10KHHunRWMZ4fxSgg7WoEmp3Bu1D6V7nh8b7XZbbotWGXwy5oVsmJul0Tbiy52h02V5QLc3SppOgK5AFiya42aSTawOqkKY9pc0gc0SWiKey1QRtfIM5JcDbfmt3hEcccIF+Q5BYbCyyN7QCHOB3Ovotbh08rA0Ou5x1sFhkb4KzVwywPjAjaD1HJE6RsQkByNB8kHoWSBt3jV3IBE6cBhuTc+Cp+mpcBCdsZAORv0Q+oO9v2VuSaFzMoeLgXtdU8wN8xsApsI8ALGGCaNzLZmkagrymvpBSYvUsYLNdqL/wB+K9ermRlrh8x5rzDikdni0IaNJGO18k8L9yvqVeMFnayaRZPtvfRNOy6BzBPEpF3JIgC8dERwWmZKZJ5KY1IjLQIy8tFzfUka8lRkZZ2hutDwbMzNWUb7ZpIxIw+LN/sUs1qDon0yi8q7gPLTuoquTs4jGA64jOuX1O62nDYD4g/MHSXtrvbwUWI4VPPikzzlNMyMjKeZuNVJhUXYNEAADeXiVzXLVHU8dO0GcRnMNPmbMIi3dztLeazmI4nhRYGT446GoJsMgd3vtqtZBGBFkexr8w1D9Qldhb5We7njLNwyWBsmXyvqkthRgKWuEUoFJXNqGl2W7XEEHoQVq8QfXUmEur5XDIxmZwvyRGHBqSEmaYRPkd83ZtaB5BOrYDU4XNTgNcGt0G4ITokeU1mPSYnU2mnnjjO3Zwuf+wsqFYGmZjoZXvjaLd8EG5HQr0kYU6Zt6eufAzYxta02P8FmuK6MU8TG5nSHNd0j7Fx9VZjfuinNB9jZljqkI7qeW9NVzttl0DlEBXJzhquQMI5bnMNlYwqt/LMWp6sszMa7vC24OhULjZQvaXW6bqco2qIRl2uz1B9VSVGGtkhewuHwZXcjbTxVRhs4HnbksXw+32YtN/iJJPqtQ2p1AJ0K481To7kJd0bNB7WA0ZjsFVqceZSxPe0m4HI6qhUB0sdmvIvvZAsQNRTVrrUlRUxx2LWRMuT4pRfwfAeZXYjHF+ZVtOamF21Mz4mDkbHRUhxxS0jpSaeaBhb3o5bAhV6fizMOz9gqcw0LMtiNL2sfBZ7iWahrJe0moJ2St6sVqItsKUvEkks0lfC0tpnvykO5eJCq8Q4qyqysablxQjCRV1wNPS05igOhMnzeQSV1EKOv9nEheYRlJJ521/dOCXkRXlm/GxiablP2TSei6RyBCNFyTcalKkMIOBvZQVD+yjJvy0Hip3ytjF+fRUJz2l3FOc60EIdwXwdv+TOmZmJbI4G/Jw71voQfQq46tGVrgdeiD8MYrDh9e6nr9cPqwI5zzjPyyDxbf6Eq5jmGVGFVbqaXVjhnikb8MjTsQudkx7s6eLJqg9Q4g2dmQusSLA3RvCJTOyzx7xndN+a80pa6Sml6WWnoOIY4csg0uO8FQ40WqaZrZ3TROPuWzNI2e0H0QbE5ZLG1DBHmHyMAROl4ko5YwXlubkUPxTGaR+Y52ADUa2U7ZNNGcbUvw5r6uRoEhuY2eOw/ms9E90pdK8k5zcHr1Pr/ACVvGK38zq2tiN6eMWc4fMeihI5DZa+nx/0zn9Vlv1Q1NKeU2y1GMbbVcnWSIAeS7MXHU76qAP1y/pNtVLITa2wQ17yypG1n6b8+X8VmNZLOwZrhbjgnFqPF6YcM48M8Z/0UpNnMP6QeR6fTosMXg89EhcWhrmOcHNNw4GxB5EIA1vFvClVhLnPIMtP8lQ0beDuh+x+yyIqezeYpxkdycNivceC8XZxPw219RlfVw+5qQR8Rtv5EW+6yPGnATJGvnw5ojeNey+U+XRQcPwsWS9M88mleB3JreqoufNLKIzI51z1Uc8U0EjoZmua9hsWuFiETwGgfNnqC3ugFrfE81FIG9FuhqqWWJrISGnkw6KyQsg0uikkhOhjeW/Q2RGkxOWKweRI3x3C1Ryfpklj+oO2SWUVPVxVIOR1nfpKmtZWaZVtcjbLkpXIArvII7yHztdIx2TR41b4EK643KrNFnHxWY2FanqC/uTNLJR8vUeCnc7S23io54e0AbbW+h5jxTeZ1uP3TA134ccQfknEMTJ35aOsIhmP6Sfhd6E/Qle6VdLnYWuC+Xr3BC+g/w04iGP8AC8YqHZq2itBMTu6w7rvUW9QUITMV+JnD9HBQHEXQ3qO0bGxrX5c9zt9LkD05oTgJjnhNC+nbDURRB7Az4ZIzs4fsR1RT8Z/bquWnZRsL6ShOeoA3Lza3oBb/AJLN0wmp8OwOthp5PaqaokjnjiBcRA4u35kAAC/goS00SVsx2PQGmxusZa1pSfrqqrXAu8Vp/wAQqVkWMxysNxPAHAjnYnX6ELLMUiJO2QsOhseRRejxO4DJ+nxoKbEJWOsFJSaIyinyaskctlyH4VUdpEYnHVguPJcr07VmZqnQ8v0Oqgae8lY8bJpOUrObBKnPkc6I9/cKrFIHtDhfXl0PRWibtN0PkvDLn+V3xefVIRY2Wq/DjiP/AA9xJFJM4ijqh2NQP+jvR1vQlZMG6QnQgpge84wynosNq5sWqvZW1b7STtZnLXOvewseQFtF51NBHX1ckj+LXOwZpbHmldlmLQLgEWHMn67I07ikVX4dQ1dRTQ1s9LKKaeOfUXsQ1+o3sWlAqniSBzYqifB8PniY7L23sejWXABF3DW4eMpttodVCUJS4LITjFbBPEroa+GmdhFNOcOw9hi9olJ72Yi2+trj77BZa2q0tfjFXjIqHVE7PZ2OtGxvumtAPNjdNuZuL6LOOFnKSi0tkG03o47LmrjskB11QIt4bP2VUwk2F8rvI/1suVNrrOJ8FynGVIrlC2XxLkdqdFLLK17WuaqNY2405KGjkNnMOwUCwKh3duoJSDe4Fiua4FqaSD5IAiicWO7N1+rfEf0UpKY5uZttiDcHoU1r73vo4aEIAIUdc5mGYhh5daOpaxwvsHscD925h9ExpdLLE6R8D29oO0qJA4te4973h3NtR6G191S2IPNXIakPgkHumvbcgGLNmu1+/Im7gATq2wI2U0IfO73kTIRII3RtJZK9obIy4IbdvV2bf/bqhj9bGwHkrVFM6N5ZSQzyukjyvY2/edc9Nxsf5KCeN0RdG9uRzHFrmfpIOyTdjpoiJ0TCnHZNOyiA0my5I7ZIgT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66" name="Picture 18" descr="Ten cube assemblages">
            <a:hlinkClick r:id="rId7"/>
          </p:cNvPr>
          <p:cNvPicPr>
            <a:picLocks noChangeAspect="1" noChangeArrowheads="1"/>
          </p:cNvPicPr>
          <p:nvPr/>
        </p:nvPicPr>
        <p:blipFill>
          <a:blip r:embed="rId8" cstate="print"/>
          <a:srcRect/>
          <a:stretch>
            <a:fillRect/>
          </a:stretch>
        </p:blipFill>
        <p:spPr bwMode="auto">
          <a:xfrm>
            <a:off x="1657794" y="4149080"/>
            <a:ext cx="1906094" cy="2592288"/>
          </a:xfrm>
          <a:prstGeom prst="rect">
            <a:avLst/>
          </a:prstGeom>
          <a:noFill/>
        </p:spPr>
      </p:pic>
      <p:pic>
        <p:nvPicPr>
          <p:cNvPr id="10" name="Picture 9"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561696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Gridlines Removed</a:t>
            </a:r>
            <a:endParaRPr lang="en-GB" dirty="0"/>
          </a:p>
        </p:txBody>
      </p:sp>
      <p:graphicFrame>
        <p:nvGraphicFramePr>
          <p:cNvPr id="5" name="Chart 4"/>
          <p:cNvGraphicFramePr/>
          <p:nvPr>
            <p:extLst>
              <p:ext uri="{D42A27DB-BD31-4B8C-83A1-F6EECF244321}">
                <p14:modId xmlns:p14="http://schemas.microsoft.com/office/powerpoint/2010/main" val="22294919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6457679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Unit interval </a:t>
            </a:r>
            <a:r>
              <a:rPr lang="en-GB" dirty="0" err="1" smtClean="0"/>
              <a:t>tickmarks</a:t>
            </a:r>
            <a:endParaRPr lang="en-GB" dirty="0"/>
          </a:p>
        </p:txBody>
      </p:sp>
      <p:graphicFrame>
        <p:nvGraphicFramePr>
          <p:cNvPr id="5" name="Chart 4"/>
          <p:cNvGraphicFramePr/>
          <p:nvPr>
            <p:extLst>
              <p:ext uri="{D42A27DB-BD31-4B8C-83A1-F6EECF244321}">
                <p14:modId xmlns:p14="http://schemas.microsoft.com/office/powerpoint/2010/main" val="112007270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3864356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r>
              <a:rPr lang="en-GB" dirty="0"/>
              <a:t/>
            </a:r>
            <a:br>
              <a:rPr lang="en-GB" dirty="0"/>
            </a:br>
            <a:r>
              <a:rPr lang="en-GB" dirty="0" smtClean="0"/>
              <a:t>1:1 Ratio</a:t>
            </a:r>
            <a:endParaRPr lang="en-GB" dirty="0"/>
          </a:p>
        </p:txBody>
      </p:sp>
      <p:graphicFrame>
        <p:nvGraphicFramePr>
          <p:cNvPr id="5" name="Chart 4"/>
          <p:cNvGraphicFramePr/>
          <p:nvPr>
            <p:extLst>
              <p:ext uri="{D42A27DB-BD31-4B8C-83A1-F6EECF244321}">
                <p14:modId xmlns:p14="http://schemas.microsoft.com/office/powerpoint/2010/main" val="498884863"/>
              </p:ext>
            </p:extLst>
          </p:nvPr>
        </p:nvGraphicFramePr>
        <p:xfrm>
          <a:off x="2555776" y="1916831"/>
          <a:ext cx="3960000" cy="381598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337872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Support Layer: Excel Default</a:t>
            </a:r>
            <a:endParaRPr lang="en-GB" dirty="0"/>
          </a:p>
        </p:txBody>
      </p:sp>
      <p:graphicFrame>
        <p:nvGraphicFramePr>
          <p:cNvPr id="5" name="Chart 4"/>
          <p:cNvGraphicFramePr/>
          <p:nvPr>
            <p:extLst>
              <p:ext uri="{D42A27DB-BD31-4B8C-83A1-F6EECF244321}">
                <p14:modId xmlns:p14="http://schemas.microsoft.com/office/powerpoint/2010/main" val="143959578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704124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Points</a:t>
            </a:r>
            <a:endParaRPr lang="en-GB" dirty="0"/>
          </a:p>
        </p:txBody>
      </p:sp>
      <p:graphicFrame>
        <p:nvGraphicFramePr>
          <p:cNvPr id="5" name="Chart 4"/>
          <p:cNvGraphicFramePr/>
          <p:nvPr>
            <p:extLst>
              <p:ext uri="{D42A27DB-BD31-4B8C-83A1-F6EECF244321}">
                <p14:modId xmlns:p14="http://schemas.microsoft.com/office/powerpoint/2010/main" val="382862425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18049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Lines</a:t>
            </a:r>
            <a:endParaRPr lang="en-GB" dirty="0"/>
          </a:p>
        </p:txBody>
      </p:sp>
      <p:graphicFrame>
        <p:nvGraphicFramePr>
          <p:cNvPr id="5" name="Chart 4"/>
          <p:cNvGraphicFramePr/>
          <p:nvPr>
            <p:extLst>
              <p:ext uri="{D42A27DB-BD31-4B8C-83A1-F6EECF244321}">
                <p14:modId xmlns:p14="http://schemas.microsoft.com/office/powerpoint/2010/main" val="200482414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596059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Bars</a:t>
            </a:r>
            <a:endParaRPr lang="en-GB" dirty="0"/>
          </a:p>
        </p:txBody>
      </p:sp>
      <p:graphicFrame>
        <p:nvGraphicFramePr>
          <p:cNvPr id="5" name="Chart 4"/>
          <p:cNvGraphicFramePr/>
          <p:nvPr>
            <p:extLst>
              <p:ext uri="{D42A27DB-BD31-4B8C-83A1-F6EECF244321}">
                <p14:modId xmlns:p14="http://schemas.microsoft.com/office/powerpoint/2010/main" val="255067439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47887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Area </a:t>
            </a:r>
            <a:endParaRPr lang="en-GB" dirty="0"/>
          </a:p>
        </p:txBody>
      </p:sp>
      <p:graphicFrame>
        <p:nvGraphicFramePr>
          <p:cNvPr id="5" name="Chart 4"/>
          <p:cNvGraphicFramePr/>
          <p:nvPr>
            <p:extLst>
              <p:ext uri="{D42A27DB-BD31-4B8C-83A1-F6EECF244321}">
                <p14:modId xmlns:p14="http://schemas.microsoft.com/office/powerpoint/2010/main" val="181128256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185432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493938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7113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52" name="Picture 8" descr="http://anticap.files.wordpress.com/2011/08/kal-economist-cartoon-10-29-09-sm.jpg">
            <a:hlinkClick r:id="rId2"/>
          </p:cNvPr>
          <p:cNvPicPr>
            <a:picLocks noChangeAspect="1" noChangeArrowheads="1"/>
          </p:cNvPicPr>
          <p:nvPr/>
        </p:nvPicPr>
        <p:blipFill>
          <a:blip r:embed="rId3" cstate="print"/>
          <a:srcRect/>
          <a:stretch>
            <a:fillRect/>
          </a:stretch>
        </p:blipFill>
        <p:spPr bwMode="auto">
          <a:xfrm>
            <a:off x="179512" y="1340768"/>
            <a:ext cx="4176464" cy="2666512"/>
          </a:xfrm>
          <a:prstGeom prst="rect">
            <a:avLst/>
          </a:prstGeom>
          <a:noFill/>
        </p:spPr>
      </p:pic>
      <p:pic>
        <p:nvPicPr>
          <p:cNvPr id="31754" name="Picture 10" descr="http://balneus.files.wordpress.com/2007/08/kal_china_us_money_floodgates.jpg">
            <a:hlinkClick r:id="rId4"/>
          </p:cNvPr>
          <p:cNvPicPr>
            <a:picLocks noChangeAspect="1" noChangeArrowheads="1"/>
          </p:cNvPicPr>
          <p:nvPr/>
        </p:nvPicPr>
        <p:blipFill>
          <a:blip r:embed="rId5" cstate="print"/>
          <a:srcRect/>
          <a:stretch>
            <a:fillRect/>
          </a:stretch>
        </p:blipFill>
        <p:spPr bwMode="auto">
          <a:xfrm>
            <a:off x="4788024" y="4103799"/>
            <a:ext cx="4189463" cy="2634455"/>
          </a:xfrm>
          <a:prstGeom prst="rect">
            <a:avLst/>
          </a:prstGeom>
          <a:noFill/>
        </p:spPr>
      </p:pic>
      <p:pic>
        <p:nvPicPr>
          <p:cNvPr id="31756" name="Picture 12" descr="http://31.media.tumblr.com/tumblr_l8ul3lcv711qd65vgo1_500.jpg"/>
          <p:cNvPicPr>
            <a:picLocks noChangeAspect="1" noChangeArrowheads="1"/>
          </p:cNvPicPr>
          <p:nvPr/>
        </p:nvPicPr>
        <p:blipFill>
          <a:blip r:embed="rId6" cstate="print"/>
          <a:srcRect/>
          <a:stretch>
            <a:fillRect/>
          </a:stretch>
        </p:blipFill>
        <p:spPr bwMode="auto">
          <a:xfrm>
            <a:off x="179512" y="4102996"/>
            <a:ext cx="4176464" cy="2672938"/>
          </a:xfrm>
          <a:prstGeom prst="rect">
            <a:avLst/>
          </a:prstGeom>
          <a:noFill/>
        </p:spPr>
      </p:pic>
      <p:pic>
        <p:nvPicPr>
          <p:cNvPr id="33794" name="Picture 2" descr="http://catallaxyfiles.com/files/2012/07/The-Economist-cartoon.jpg">
            <a:hlinkClick r:id="rId7"/>
          </p:cNvPr>
          <p:cNvPicPr>
            <a:picLocks noChangeAspect="1" noChangeArrowheads="1"/>
          </p:cNvPicPr>
          <p:nvPr/>
        </p:nvPicPr>
        <p:blipFill>
          <a:blip r:embed="rId8" cstate="print"/>
          <a:srcRect/>
          <a:stretch>
            <a:fillRect/>
          </a:stretch>
        </p:blipFill>
        <p:spPr bwMode="auto">
          <a:xfrm>
            <a:off x="4691258" y="1268760"/>
            <a:ext cx="4273230" cy="2736304"/>
          </a:xfrm>
          <a:prstGeom prst="rect">
            <a:avLst/>
          </a:prstGeom>
          <a:noFill/>
        </p:spPr>
      </p:pic>
      <p:pic>
        <p:nvPicPr>
          <p:cNvPr id="8" name="Picture 7"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11269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339752" y="5589240"/>
            <a:ext cx="4752528" cy="1061829"/>
          </a:xfrm>
          <a:prstGeom prst="rect">
            <a:avLst/>
          </a:prstGeom>
          <a:noFill/>
        </p:spPr>
        <p:txBody>
          <a:bodyPr wrap="square" rtlCol="0">
            <a:spAutoFit/>
          </a:bodyPr>
          <a:lstStyle/>
          <a:p>
            <a:pPr algn="just"/>
            <a:r>
              <a:rPr lang="en-GB" sz="900" b="1" dirty="0" smtClean="0"/>
              <a:t>Fig XXX</a:t>
            </a:r>
            <a:r>
              <a:rPr lang="en-GB" sz="900" dirty="0" smtClean="0"/>
              <a:t>: A plot of y against x. Y represents... X represents... Note the ...</a:t>
            </a:r>
            <a:r>
              <a:rPr lang="en-GB" sz="900" dirty="0" err="1" smtClean="0"/>
              <a:t>Sed</a:t>
            </a:r>
            <a:r>
              <a:rPr lang="en-GB" sz="900" dirty="0" smtClean="0"/>
              <a:t> </a:t>
            </a:r>
            <a:r>
              <a:rPr lang="en-GB" sz="900" dirty="0" err="1" smtClean="0"/>
              <a:t>consequat</a:t>
            </a:r>
            <a:r>
              <a:rPr lang="en-GB" sz="900" dirty="0" smtClean="0"/>
              <a:t> </a:t>
            </a:r>
            <a:r>
              <a:rPr lang="en-GB" sz="900" dirty="0" err="1" smtClean="0"/>
              <a:t>dolor</a:t>
            </a:r>
            <a:r>
              <a:rPr lang="en-GB" sz="900" dirty="0" smtClean="0"/>
              <a:t> a </a:t>
            </a:r>
            <a:r>
              <a:rPr lang="en-GB" sz="900" dirty="0" err="1" smtClean="0"/>
              <a:t>purus</a:t>
            </a:r>
            <a:r>
              <a:rPr lang="en-GB" sz="900" dirty="0" smtClean="0"/>
              <a:t> </a:t>
            </a:r>
            <a:r>
              <a:rPr lang="en-GB" sz="900" dirty="0" err="1" smtClean="0"/>
              <a:t>molestie</a:t>
            </a:r>
            <a:r>
              <a:rPr lang="en-GB" sz="900" dirty="0" smtClean="0"/>
              <a:t> </a:t>
            </a:r>
            <a:r>
              <a:rPr lang="en-GB" sz="900" dirty="0" err="1" smtClean="0"/>
              <a:t>aliquet</a:t>
            </a:r>
            <a:r>
              <a:rPr lang="en-GB" sz="900" dirty="0" smtClean="0"/>
              <a:t>. Maecenas </a:t>
            </a:r>
            <a:r>
              <a:rPr lang="en-GB" sz="900" dirty="0" err="1" smtClean="0"/>
              <a:t>dignissim</a:t>
            </a:r>
            <a:r>
              <a:rPr lang="en-GB" sz="900" dirty="0" smtClean="0"/>
              <a:t>, </a:t>
            </a:r>
            <a:r>
              <a:rPr lang="en-GB" sz="900" dirty="0" err="1" smtClean="0"/>
              <a:t>urna</a:t>
            </a:r>
            <a:r>
              <a:rPr lang="en-GB" sz="900" dirty="0" smtClean="0"/>
              <a:t> </a:t>
            </a:r>
            <a:r>
              <a:rPr lang="en-GB" sz="900" dirty="0" err="1" smtClean="0"/>
              <a:t>nec</a:t>
            </a:r>
            <a:r>
              <a:rPr lang="en-GB" sz="900" dirty="0" smtClean="0"/>
              <a:t> </a:t>
            </a:r>
            <a:r>
              <a:rPr lang="en-GB" sz="900" dirty="0" err="1" smtClean="0"/>
              <a:t>condimentum</a:t>
            </a:r>
            <a:r>
              <a:rPr lang="en-GB" sz="900" dirty="0" smtClean="0"/>
              <a:t> </a:t>
            </a:r>
            <a:r>
              <a:rPr lang="en-GB" sz="900" dirty="0" err="1" smtClean="0"/>
              <a:t>egestas</a:t>
            </a:r>
            <a:r>
              <a:rPr lang="en-GB" sz="900" dirty="0" smtClean="0"/>
              <a:t>, </a:t>
            </a:r>
            <a:r>
              <a:rPr lang="en-GB" sz="900" dirty="0" err="1" smtClean="0"/>
              <a:t>lectus</a:t>
            </a:r>
            <a:r>
              <a:rPr lang="en-GB" sz="900" dirty="0" smtClean="0"/>
              <a:t> </a:t>
            </a:r>
            <a:r>
              <a:rPr lang="en-GB" sz="900" dirty="0" err="1" smtClean="0"/>
              <a:t>tellus</a:t>
            </a:r>
            <a:r>
              <a:rPr lang="en-GB" sz="900" dirty="0" smtClean="0"/>
              <a:t> </a:t>
            </a:r>
            <a:r>
              <a:rPr lang="en-GB" sz="900" dirty="0" err="1" smtClean="0"/>
              <a:t>interdum</a:t>
            </a:r>
            <a:r>
              <a:rPr lang="en-GB" sz="900" dirty="0" smtClean="0"/>
              <a:t> </a:t>
            </a:r>
            <a:r>
              <a:rPr lang="en-GB" sz="900" dirty="0" err="1" smtClean="0"/>
              <a:t>enim</a:t>
            </a:r>
            <a:r>
              <a:rPr lang="en-GB" sz="900" dirty="0" smtClean="0"/>
              <a:t>, </a:t>
            </a:r>
            <a:r>
              <a:rPr lang="en-GB" sz="900" dirty="0" err="1" smtClean="0"/>
              <a:t>vel</a:t>
            </a:r>
            <a:r>
              <a:rPr lang="en-GB" sz="900" dirty="0" smtClean="0"/>
              <a:t> </a:t>
            </a:r>
            <a:r>
              <a:rPr lang="en-GB" sz="900" dirty="0" err="1" smtClean="0"/>
              <a:t>viverra</a:t>
            </a:r>
            <a:r>
              <a:rPr lang="en-GB" sz="900" dirty="0" smtClean="0"/>
              <a:t> </a:t>
            </a:r>
            <a:r>
              <a:rPr lang="en-GB" sz="900" dirty="0" err="1" smtClean="0"/>
              <a:t>felis</a:t>
            </a:r>
            <a:r>
              <a:rPr lang="en-GB" sz="900" dirty="0" smtClean="0"/>
              <a:t> </a:t>
            </a:r>
            <a:r>
              <a:rPr lang="en-GB" sz="900" dirty="0" err="1" smtClean="0"/>
              <a:t>arcu</a:t>
            </a:r>
            <a:r>
              <a:rPr lang="en-GB" sz="900" dirty="0" smtClean="0"/>
              <a:t> </a:t>
            </a:r>
            <a:r>
              <a:rPr lang="en-GB" sz="900" dirty="0" err="1" smtClean="0"/>
              <a:t>eget</a:t>
            </a:r>
            <a:r>
              <a:rPr lang="en-GB" sz="900" dirty="0" smtClean="0"/>
              <a:t> </a:t>
            </a:r>
            <a:r>
              <a:rPr lang="en-GB" sz="900" dirty="0" err="1" smtClean="0"/>
              <a:t>odio</a:t>
            </a:r>
            <a:r>
              <a:rPr lang="en-GB" sz="900" dirty="0" smtClean="0"/>
              <a:t>. Nam </a:t>
            </a:r>
            <a:r>
              <a:rPr lang="en-GB" sz="900" dirty="0" err="1" smtClean="0"/>
              <a:t>placerat</a:t>
            </a:r>
            <a:r>
              <a:rPr lang="en-GB" sz="900" dirty="0" smtClean="0"/>
              <a:t> </a:t>
            </a:r>
            <a:r>
              <a:rPr lang="en-GB" sz="900" dirty="0" err="1" smtClean="0"/>
              <a:t>faucibus</a:t>
            </a:r>
            <a:r>
              <a:rPr lang="en-GB" sz="900" dirty="0" smtClean="0"/>
              <a:t> </a:t>
            </a:r>
            <a:r>
              <a:rPr lang="en-GB" sz="900" dirty="0" err="1" smtClean="0"/>
              <a:t>sem</a:t>
            </a:r>
            <a:r>
              <a:rPr lang="en-GB" sz="900" dirty="0" smtClean="0"/>
              <a:t> </a:t>
            </a:r>
            <a:r>
              <a:rPr lang="en-GB" sz="900" dirty="0" err="1" smtClean="0"/>
              <a:t>ut</a:t>
            </a:r>
            <a:r>
              <a:rPr lang="en-GB" sz="900" dirty="0" smtClean="0"/>
              <a:t> </a:t>
            </a:r>
            <a:r>
              <a:rPr lang="en-GB" sz="900" dirty="0" err="1" smtClean="0"/>
              <a:t>ornare</a:t>
            </a:r>
            <a:r>
              <a:rPr lang="en-GB" sz="900" dirty="0" smtClean="0"/>
              <a:t>. </a:t>
            </a:r>
            <a:r>
              <a:rPr lang="en-GB" sz="900" dirty="0" err="1" smtClean="0"/>
              <a:t>Etiam</a:t>
            </a:r>
            <a:r>
              <a:rPr lang="en-GB" sz="900" dirty="0" smtClean="0"/>
              <a:t> et </a:t>
            </a:r>
            <a:r>
              <a:rPr lang="en-GB" sz="900" dirty="0" err="1" smtClean="0"/>
              <a:t>nulla</a:t>
            </a:r>
            <a:r>
              <a:rPr lang="en-GB" sz="900" dirty="0" smtClean="0"/>
              <a:t> quam. </a:t>
            </a:r>
            <a:r>
              <a:rPr lang="en-GB" sz="900" dirty="0" err="1" smtClean="0"/>
              <a:t>Suspendisse</a:t>
            </a:r>
            <a:r>
              <a:rPr lang="en-GB" sz="900" dirty="0" smtClean="0"/>
              <a:t> </a:t>
            </a:r>
            <a:r>
              <a:rPr lang="en-GB" sz="900" dirty="0" err="1" smtClean="0"/>
              <a:t>dolor</a:t>
            </a:r>
            <a:r>
              <a:rPr lang="en-GB" sz="900" dirty="0" smtClean="0"/>
              <a:t> </a:t>
            </a:r>
            <a:r>
              <a:rPr lang="en-GB" sz="900" dirty="0" err="1" smtClean="0"/>
              <a:t>diam</a:t>
            </a:r>
            <a:r>
              <a:rPr lang="en-GB" sz="900" dirty="0" smtClean="0"/>
              <a:t>, </a:t>
            </a:r>
            <a:r>
              <a:rPr lang="en-GB" sz="900" dirty="0" err="1" smtClean="0"/>
              <a:t>feugiat</a:t>
            </a:r>
            <a:r>
              <a:rPr lang="en-GB" sz="900" dirty="0" smtClean="0"/>
              <a:t> sit </a:t>
            </a:r>
            <a:r>
              <a:rPr lang="en-GB" sz="900" dirty="0" err="1" smtClean="0"/>
              <a:t>amet</a:t>
            </a:r>
            <a:r>
              <a:rPr lang="en-GB" sz="900" dirty="0" smtClean="0"/>
              <a:t> </a:t>
            </a:r>
            <a:r>
              <a:rPr lang="en-GB" sz="900" dirty="0" err="1" smtClean="0"/>
              <a:t>erat</a:t>
            </a:r>
            <a:r>
              <a:rPr lang="en-GB" sz="900" dirty="0" smtClean="0"/>
              <a:t> </a:t>
            </a:r>
            <a:r>
              <a:rPr lang="en-GB" sz="900" dirty="0" err="1" smtClean="0"/>
              <a:t>sed</a:t>
            </a:r>
            <a:r>
              <a:rPr lang="en-GB" sz="900" dirty="0" smtClean="0"/>
              <a:t>, </a:t>
            </a:r>
            <a:r>
              <a:rPr lang="en-GB" sz="900" dirty="0" err="1" smtClean="0"/>
              <a:t>accumsan</a:t>
            </a:r>
            <a:r>
              <a:rPr lang="en-GB" sz="900" dirty="0" smtClean="0"/>
              <a:t> </a:t>
            </a:r>
            <a:r>
              <a:rPr lang="en-GB" sz="900" dirty="0" err="1" smtClean="0"/>
              <a:t>hendrerit</a:t>
            </a:r>
            <a:r>
              <a:rPr lang="en-GB" sz="900" dirty="0" smtClean="0"/>
              <a:t> </a:t>
            </a:r>
            <a:r>
              <a:rPr lang="en-GB" sz="900" dirty="0" err="1" smtClean="0"/>
              <a:t>erat</a:t>
            </a:r>
            <a:r>
              <a:rPr lang="en-GB" sz="900" dirty="0" smtClean="0"/>
              <a:t>. </a:t>
            </a:r>
            <a:r>
              <a:rPr lang="en-GB" sz="900" dirty="0" err="1" smtClean="0"/>
              <a:t>Aenean</a:t>
            </a:r>
            <a:r>
              <a:rPr lang="en-GB" sz="900" dirty="0" smtClean="0"/>
              <a:t> dictum </a:t>
            </a:r>
            <a:r>
              <a:rPr lang="en-GB" sz="900" dirty="0" err="1" smtClean="0"/>
              <a:t>vulputate</a:t>
            </a:r>
            <a:r>
              <a:rPr lang="en-GB" sz="900" dirty="0" smtClean="0"/>
              <a:t> </a:t>
            </a:r>
            <a:r>
              <a:rPr lang="en-GB" sz="900" dirty="0" err="1" smtClean="0"/>
              <a:t>eros</a:t>
            </a:r>
            <a:r>
              <a:rPr lang="en-GB" sz="900" dirty="0" smtClean="0"/>
              <a:t>, </a:t>
            </a:r>
            <a:r>
              <a:rPr lang="en-GB" sz="900" dirty="0" err="1" smtClean="0"/>
              <a:t>sed</a:t>
            </a:r>
            <a:r>
              <a:rPr lang="en-GB" sz="900" dirty="0" smtClean="0"/>
              <a:t> </a:t>
            </a:r>
            <a:r>
              <a:rPr lang="en-GB" sz="900" dirty="0" err="1" smtClean="0"/>
              <a:t>adipiscing</a:t>
            </a:r>
            <a:r>
              <a:rPr lang="en-GB" sz="900" dirty="0" smtClean="0"/>
              <a:t> </a:t>
            </a:r>
            <a:r>
              <a:rPr lang="en-GB" sz="900" dirty="0" err="1" smtClean="0"/>
              <a:t>erat</a:t>
            </a:r>
            <a:r>
              <a:rPr lang="en-GB" sz="900" dirty="0" smtClean="0"/>
              <a:t> </a:t>
            </a:r>
            <a:r>
              <a:rPr lang="en-GB" sz="900" dirty="0" err="1" smtClean="0"/>
              <a:t>pulvinar</a:t>
            </a:r>
            <a:r>
              <a:rPr lang="en-GB" sz="900" dirty="0" smtClean="0"/>
              <a:t> a. </a:t>
            </a:r>
            <a:r>
              <a:rPr lang="en-GB" sz="900" dirty="0" err="1" smtClean="0"/>
              <a:t>Fusce</a:t>
            </a:r>
            <a:r>
              <a:rPr lang="en-GB" sz="900" dirty="0" smtClean="0"/>
              <a:t> </a:t>
            </a:r>
            <a:r>
              <a:rPr lang="en-GB" sz="900" dirty="0" err="1" smtClean="0"/>
              <a:t>mattis</a:t>
            </a:r>
            <a:r>
              <a:rPr lang="en-GB" sz="900" dirty="0" smtClean="0"/>
              <a:t> </a:t>
            </a:r>
            <a:r>
              <a:rPr lang="en-GB" sz="900" dirty="0" err="1" smtClean="0"/>
              <a:t>convallis</a:t>
            </a:r>
            <a:r>
              <a:rPr lang="en-GB" sz="900" dirty="0" smtClean="0"/>
              <a:t> </a:t>
            </a:r>
            <a:r>
              <a:rPr lang="en-GB" sz="900" dirty="0" err="1" smtClean="0"/>
              <a:t>metus</a:t>
            </a:r>
            <a:r>
              <a:rPr lang="en-GB" sz="900" dirty="0" smtClean="0"/>
              <a:t>, </a:t>
            </a:r>
            <a:r>
              <a:rPr lang="en-GB" sz="900" dirty="0" err="1" smtClean="0"/>
              <a:t>quis</a:t>
            </a:r>
            <a:r>
              <a:rPr lang="en-GB" sz="900" dirty="0" smtClean="0"/>
              <a:t> </a:t>
            </a:r>
            <a:r>
              <a:rPr lang="en-GB" sz="900" dirty="0" err="1" smtClean="0"/>
              <a:t>te</a:t>
            </a:r>
            <a:r>
              <a:rPr lang="en-GB" sz="900" dirty="0" smtClean="0"/>
              <a:t>.</a:t>
            </a:r>
          </a:p>
          <a:p>
            <a:pPr algn="just"/>
            <a:r>
              <a:rPr lang="en-GB" sz="900" b="1" dirty="0" smtClean="0"/>
              <a:t>Data source</a:t>
            </a:r>
            <a:r>
              <a:rPr lang="en-GB" sz="900" dirty="0" smtClean="0"/>
              <a:t>:...</a:t>
            </a:r>
          </a:p>
          <a:p>
            <a:endParaRPr lang="en-GB" sz="900" dirty="0" smtClean="0"/>
          </a:p>
        </p:txBody>
      </p:sp>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080417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339752" y="5589240"/>
            <a:ext cx="4752528" cy="369332"/>
          </a:xfrm>
          <a:prstGeom prst="rect">
            <a:avLst/>
          </a:prstGeom>
          <a:noFill/>
        </p:spPr>
        <p:txBody>
          <a:bodyPr wrap="square" rtlCol="0">
            <a:spAutoFit/>
          </a:bodyPr>
          <a:lstStyle/>
          <a:p>
            <a:pPr algn="just"/>
            <a:r>
              <a:rPr lang="en-GB" sz="900" b="1" dirty="0" smtClean="0"/>
              <a:t>Data source</a:t>
            </a:r>
            <a:r>
              <a:rPr lang="en-GB" sz="900" dirty="0" smtClean="0"/>
              <a:t>:...</a:t>
            </a:r>
          </a:p>
          <a:p>
            <a:endParaRPr lang="en-GB" sz="900" dirty="0" smtClean="0"/>
          </a:p>
        </p:txBody>
      </p:sp>
      <p:sp>
        <p:nvSpPr>
          <p:cNvPr id="6" name="TextBox 5"/>
          <p:cNvSpPr txBox="1"/>
          <p:nvPr/>
        </p:nvSpPr>
        <p:spPr>
          <a:xfrm>
            <a:off x="2771800" y="1700808"/>
            <a:ext cx="3744416" cy="307777"/>
          </a:xfrm>
          <a:prstGeom prst="rect">
            <a:avLst/>
          </a:prstGeom>
          <a:noFill/>
        </p:spPr>
        <p:txBody>
          <a:bodyPr wrap="square" rtlCol="0">
            <a:spAutoFit/>
          </a:bodyPr>
          <a:lstStyle/>
          <a:p>
            <a:pPr algn="just"/>
            <a:r>
              <a:rPr lang="en-GB" sz="1400" b="1" dirty="0" err="1" smtClean="0">
                <a:solidFill>
                  <a:schemeClr val="tx1">
                    <a:lumMod val="75000"/>
                    <a:lumOff val="25000"/>
                  </a:schemeClr>
                </a:solidFill>
              </a:rPr>
              <a:t>Sed</a:t>
            </a:r>
            <a:r>
              <a:rPr lang="en-GB" sz="1400" b="1" dirty="0" smtClean="0">
                <a:solidFill>
                  <a:schemeClr val="tx1">
                    <a:lumMod val="75000"/>
                    <a:lumOff val="25000"/>
                  </a:schemeClr>
                </a:solidFill>
              </a:rPr>
              <a:t> at dui at </a:t>
            </a:r>
            <a:r>
              <a:rPr lang="en-GB" sz="1400" b="1" dirty="0" err="1" smtClean="0">
                <a:solidFill>
                  <a:schemeClr val="tx1">
                    <a:lumMod val="75000"/>
                    <a:lumOff val="25000"/>
                  </a:schemeClr>
                </a:solidFill>
              </a:rPr>
              <a:t>urna</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ullamcorper</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cursus</a:t>
            </a:r>
            <a:r>
              <a:rPr lang="en-GB" sz="900" dirty="0" smtClean="0">
                <a:solidFill>
                  <a:srgbClr val="002060"/>
                </a:solidFill>
              </a:rPr>
              <a:t>.</a:t>
            </a:r>
          </a:p>
        </p:txBody>
      </p:sp>
      <p:sp>
        <p:nvSpPr>
          <p:cNvPr id="8" name="TextBox 7"/>
          <p:cNvSpPr txBox="1"/>
          <p:nvPr/>
        </p:nvSpPr>
        <p:spPr>
          <a:xfrm>
            <a:off x="4860032" y="4293096"/>
            <a:ext cx="1296144" cy="923330"/>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semper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tortor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eu</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Vestibulum</a:t>
            </a:r>
            <a:r>
              <a:rPr lang="en-GB" sz="900" i="1" dirty="0" smtClean="0">
                <a:solidFill>
                  <a:schemeClr val="tx1">
                    <a:lumMod val="75000"/>
                    <a:lumOff val="25000"/>
                  </a:schemeClr>
                </a:solidFill>
              </a:rPr>
              <a:t> ante </a:t>
            </a:r>
            <a:r>
              <a:rPr lang="en-GB" sz="900" i="1" dirty="0" err="1" smtClean="0">
                <a:solidFill>
                  <a:schemeClr val="tx1">
                    <a:lumMod val="75000"/>
                    <a:lumOff val="25000"/>
                  </a:schemeClr>
                </a:solidFill>
              </a:rPr>
              <a:t>ipsum</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primis</a:t>
            </a:r>
            <a:r>
              <a:rPr lang="en-GB" sz="900" i="1" dirty="0" smtClean="0">
                <a:solidFill>
                  <a:schemeClr val="tx1">
                    <a:lumMod val="75000"/>
                    <a:lumOff val="25000"/>
                  </a:schemeClr>
                </a:solidFill>
              </a:rPr>
              <a:t> in </a:t>
            </a:r>
            <a:r>
              <a:rPr lang="en-GB" sz="900" i="1" dirty="0" err="1" smtClean="0">
                <a:solidFill>
                  <a:schemeClr val="tx1">
                    <a:lumMod val="75000"/>
                    <a:lumOff val="25000"/>
                  </a:schemeClr>
                </a:solidFill>
              </a:rPr>
              <a:t>faucibus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orci</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luctus</a:t>
            </a:r>
            <a:r>
              <a:rPr lang="en-GB" sz="900" i="1" dirty="0" smtClean="0">
                <a:solidFill>
                  <a:schemeClr val="tx1">
                    <a:lumMod val="75000"/>
                    <a:lumOff val="25000"/>
                  </a:schemeClr>
                </a:solidFill>
              </a:rPr>
              <a:t> et </a:t>
            </a:r>
            <a:r>
              <a:rPr lang="en-GB" sz="900" i="1" dirty="0" err="1" smtClean="0">
                <a:solidFill>
                  <a:schemeClr val="tx1">
                    <a:lumMod val="75000"/>
                    <a:lumOff val="25000"/>
                  </a:schemeClr>
                </a:solidFill>
              </a:rPr>
              <a:t>ultrices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posuere</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cubilia</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Curae</a:t>
            </a:r>
            <a:endParaRPr lang="en-GB" sz="400" i="1" dirty="0" smtClean="0">
              <a:solidFill>
                <a:schemeClr val="tx1">
                  <a:lumMod val="75000"/>
                  <a:lumOff val="25000"/>
                </a:schemeClr>
              </a:solidFill>
            </a:endParaRPr>
          </a:p>
        </p:txBody>
      </p:sp>
      <p:cxnSp>
        <p:nvCxnSpPr>
          <p:cNvPr id="27" name="Straight Arrow Connector 26"/>
          <p:cNvCxnSpPr/>
          <p:nvPr/>
        </p:nvCxnSpPr>
        <p:spPr>
          <a:xfrm>
            <a:off x="6012160" y="2348880"/>
            <a:ext cx="504056" cy="7200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03848" y="4725144"/>
            <a:ext cx="1512168"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67944" y="2780928"/>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
        <p:nvSpPr>
          <p:cNvPr id="49" name="TextBox 48"/>
          <p:cNvSpPr txBox="1"/>
          <p:nvPr/>
        </p:nvSpPr>
        <p:spPr>
          <a:xfrm>
            <a:off x="5508104" y="3717032"/>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841728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An important skill for thinking analytically about data visualisations</a:t>
            </a:r>
          </a:p>
          <a:p>
            <a:endParaRPr lang="en-GB" dirty="0"/>
          </a:p>
          <a:p>
            <a:r>
              <a:rPr lang="en-GB" dirty="0" smtClean="0"/>
              <a:t>Find a data visualisation you like (or hate!), and write down:</a:t>
            </a:r>
          </a:p>
          <a:p>
            <a:pPr lvl="1"/>
            <a:r>
              <a:rPr lang="en-GB" dirty="0" smtClean="0"/>
              <a:t>The contents of each layer</a:t>
            </a:r>
          </a:p>
          <a:p>
            <a:pPr lvl="1"/>
            <a:r>
              <a:rPr lang="en-GB" dirty="0" smtClean="0"/>
              <a:t>The choices made in producing each layer</a:t>
            </a:r>
          </a:p>
          <a:p>
            <a:pPr lvl="1"/>
            <a:r>
              <a:rPr lang="en-GB" dirty="0" smtClean="0"/>
              <a:t>The data variables used</a:t>
            </a:r>
          </a:p>
          <a:p>
            <a:pPr lvl="1"/>
            <a:r>
              <a:rPr lang="en-GB" dirty="0" smtClean="0"/>
              <a:t>The aesthetic mappings performed</a:t>
            </a:r>
          </a:p>
          <a:p>
            <a:pPr lvl="1"/>
            <a:r>
              <a:rPr lang="en-GB" dirty="0" smtClean="0"/>
              <a:t>An alternative ‘recipe’ for producing a data visualisation using the same data, and what effect changing the recipe would have on the viewer’s impression of the data</a:t>
            </a:r>
          </a:p>
          <a:p>
            <a:endParaRPr lang="en-GB" dirty="0"/>
          </a:p>
          <a:p>
            <a:r>
              <a:rPr lang="en-GB" dirty="0" smtClean="0"/>
              <a:t>Time: 20-30 minutes</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418605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lstStyle/>
          <a:p>
            <a:r>
              <a:rPr lang="en-GB" dirty="0" smtClean="0"/>
              <a:t>Findings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5850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Stages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Depends on you</a:t>
            </a:r>
          </a:p>
          <a:p>
            <a:endParaRPr lang="en-GB" dirty="0"/>
          </a:p>
          <a:p>
            <a:r>
              <a:rPr lang="en-GB" dirty="0" smtClean="0"/>
              <a:t>Options:</a:t>
            </a:r>
          </a:p>
          <a:p>
            <a:pPr lvl="1"/>
            <a:r>
              <a:rPr lang="en-GB" dirty="0" smtClean="0"/>
              <a:t>1) An extended example of 3D visualisation of demographic data (my specialism).</a:t>
            </a:r>
          </a:p>
          <a:p>
            <a:pPr lvl="1"/>
            <a:r>
              <a:rPr lang="en-GB" dirty="0" smtClean="0"/>
              <a:t>2) Spending longer on producing and discussing visualisations in the workshop.</a:t>
            </a:r>
          </a:p>
          <a:p>
            <a:pPr lvl="1"/>
            <a:r>
              <a:rPr lang="en-GB" dirty="0" smtClean="0"/>
              <a:t>3) Talking about and sharing ‘hacks’ for getting more out of Excel (e.g. producing </a:t>
            </a:r>
            <a:r>
              <a:rPr lang="en-GB" dirty="0" err="1" smtClean="0"/>
              <a:t>heatmaps</a:t>
            </a:r>
            <a:r>
              <a:rPr lang="en-GB" dirty="0" smtClean="0"/>
              <a:t>, </a:t>
            </a:r>
            <a:r>
              <a:rPr lang="en-GB" dirty="0" err="1" smtClean="0"/>
              <a:t>sparklines</a:t>
            </a:r>
            <a:r>
              <a:rPr lang="en-GB" dirty="0" smtClean="0"/>
              <a:t>, small multiples).</a:t>
            </a:r>
          </a:p>
          <a:p>
            <a:pPr lvl="1"/>
            <a:r>
              <a:rPr lang="en-GB" dirty="0" smtClean="0"/>
              <a:t>4) A discussion about the training and project management implications of the Three Hats position.</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5651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next? Excel and Beyond</a:t>
            </a:r>
            <a:endParaRPr lang="en-GB" dirty="0"/>
          </a:p>
        </p:txBody>
      </p:sp>
      <p:sp>
        <p:nvSpPr>
          <p:cNvPr id="4" name="Rectangle 3"/>
          <p:cNvSpPr/>
          <p:nvPr/>
        </p:nvSpPr>
        <p:spPr>
          <a:xfrm>
            <a:off x="467544" y="3429000"/>
            <a:ext cx="1368152"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(Basic User)</a:t>
            </a:r>
            <a:endParaRPr lang="en-GB" sz="1400" dirty="0">
              <a:solidFill>
                <a:schemeClr val="tx2">
                  <a:lumMod val="75000"/>
                </a:schemeClr>
              </a:solidFill>
            </a:endParaRPr>
          </a:p>
        </p:txBody>
      </p:sp>
      <p:sp>
        <p:nvSpPr>
          <p:cNvPr id="5" name="Rectangle 4"/>
          <p:cNvSpPr/>
          <p:nvPr/>
        </p:nvSpPr>
        <p:spPr>
          <a:xfrm>
            <a:off x="2339752" y="3431219"/>
            <a:ext cx="180020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(Power User)</a:t>
            </a:r>
            <a:endParaRPr lang="en-GB" sz="1400" dirty="0">
              <a:solidFill>
                <a:schemeClr val="tx2">
                  <a:lumMod val="75000"/>
                </a:schemeClr>
              </a:solidFill>
            </a:endParaRPr>
          </a:p>
        </p:txBody>
      </p:sp>
      <p:sp>
        <p:nvSpPr>
          <p:cNvPr id="6" name="Rectangle 5"/>
          <p:cNvSpPr/>
          <p:nvPr/>
        </p:nvSpPr>
        <p:spPr>
          <a:xfrm>
            <a:off x="5796136" y="1916832"/>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Tableau</a:t>
            </a:r>
          </a:p>
        </p:txBody>
      </p:sp>
      <p:sp>
        <p:nvSpPr>
          <p:cNvPr id="7" name="Rectangle 6"/>
          <p:cNvSpPr/>
          <p:nvPr/>
        </p:nvSpPr>
        <p:spPr>
          <a:xfrm>
            <a:off x="5796136" y="5013176"/>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R</a:t>
            </a:r>
          </a:p>
        </p:txBody>
      </p:sp>
      <p:cxnSp>
        <p:nvCxnSpPr>
          <p:cNvPr id="9" name="Straight Connector 8"/>
          <p:cNvCxnSpPr/>
          <p:nvPr/>
        </p:nvCxnSpPr>
        <p:spPr>
          <a:xfrm>
            <a:off x="4788024" y="1556792"/>
            <a:ext cx="0" cy="46085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51638" y="6149047"/>
            <a:ext cx="2144498" cy="646331"/>
          </a:xfrm>
          <a:prstGeom prst="rect">
            <a:avLst/>
          </a:prstGeom>
          <a:noFill/>
        </p:spPr>
        <p:txBody>
          <a:bodyPr wrap="none" rtlCol="0">
            <a:spAutoFit/>
          </a:bodyPr>
          <a:lstStyle/>
          <a:p>
            <a:pPr algn="ctr"/>
            <a:r>
              <a:rPr lang="en-GB" b="1" dirty="0" smtClean="0"/>
              <a:t>The Wall</a:t>
            </a:r>
          </a:p>
          <a:p>
            <a:pPr algn="ctr"/>
            <a:r>
              <a:rPr lang="en-GB" i="1" dirty="0" smtClean="0"/>
              <a:t>You must pay to pass</a:t>
            </a:r>
            <a:endParaRPr lang="en-GB" i="1" dirty="0"/>
          </a:p>
        </p:txBody>
      </p:sp>
      <p:sp>
        <p:nvSpPr>
          <p:cNvPr id="12" name="TextBox 11"/>
          <p:cNvSpPr txBox="1"/>
          <p:nvPr/>
        </p:nvSpPr>
        <p:spPr>
          <a:xfrm>
            <a:off x="1429360" y="2226808"/>
            <a:ext cx="1859805" cy="1169551"/>
          </a:xfrm>
          <a:prstGeom prst="rect">
            <a:avLst/>
          </a:prstGeom>
          <a:noFill/>
        </p:spPr>
        <p:txBody>
          <a:bodyPr wrap="none" rtlCol="0">
            <a:spAutoFit/>
          </a:bodyPr>
          <a:lstStyle/>
          <a:p>
            <a:r>
              <a:rPr lang="en-GB" sz="1400" i="1" dirty="0" smtClean="0"/>
              <a:t>Templates</a:t>
            </a:r>
          </a:p>
          <a:p>
            <a:r>
              <a:rPr lang="en-GB" sz="1400" i="1" dirty="0" smtClean="0"/>
              <a:t>VBA</a:t>
            </a:r>
          </a:p>
          <a:p>
            <a:r>
              <a:rPr lang="en-GB" sz="1400" i="1" dirty="0" smtClean="0"/>
              <a:t>Pivot-tables and charts</a:t>
            </a:r>
          </a:p>
          <a:p>
            <a:r>
              <a:rPr lang="en-GB" sz="1400" i="1" dirty="0" smtClean="0"/>
              <a:t>Add-ins macros</a:t>
            </a:r>
          </a:p>
          <a:p>
            <a:r>
              <a:rPr lang="en-GB" sz="1400" i="1" dirty="0" smtClean="0"/>
              <a:t>Database integration</a:t>
            </a:r>
          </a:p>
        </p:txBody>
      </p:sp>
      <p:sp>
        <p:nvSpPr>
          <p:cNvPr id="14" name="Right Arrow 13"/>
          <p:cNvSpPr/>
          <p:nvPr/>
        </p:nvSpPr>
        <p:spPr>
          <a:xfrm>
            <a:off x="1820892" y="3634914"/>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ight Arrow 14"/>
          <p:cNvSpPr/>
          <p:nvPr/>
        </p:nvSpPr>
        <p:spPr>
          <a:xfrm>
            <a:off x="3992972" y="3639969"/>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Bent Arrow 15"/>
          <p:cNvSpPr/>
          <p:nvPr/>
        </p:nvSpPr>
        <p:spPr>
          <a:xfrm>
            <a:off x="3651638" y="2060848"/>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Bent Arrow 16"/>
          <p:cNvSpPr/>
          <p:nvPr/>
        </p:nvSpPr>
        <p:spPr>
          <a:xfrm flipV="1">
            <a:off x="3651638" y="4113076"/>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p:cNvSpPr txBox="1"/>
          <p:nvPr/>
        </p:nvSpPr>
        <p:spPr>
          <a:xfrm>
            <a:off x="2690157" y="5356700"/>
            <a:ext cx="1922962" cy="400110"/>
          </a:xfrm>
          <a:prstGeom prst="rect">
            <a:avLst/>
          </a:prstGeom>
          <a:noFill/>
        </p:spPr>
        <p:txBody>
          <a:bodyPr wrap="none" rtlCol="0">
            <a:spAutoFit/>
          </a:bodyPr>
          <a:lstStyle/>
          <a:p>
            <a:r>
              <a:rPr lang="en-GB" sz="2000" b="1" i="1" dirty="0" smtClean="0">
                <a:solidFill>
                  <a:srgbClr val="FF0000"/>
                </a:solidFill>
              </a:rPr>
              <a:t>Payment in time</a:t>
            </a:r>
            <a:endParaRPr lang="en-GB" sz="2000" b="1" i="1" dirty="0">
              <a:solidFill>
                <a:srgbClr val="FF0000"/>
              </a:solidFill>
            </a:endParaRPr>
          </a:p>
        </p:txBody>
      </p:sp>
      <p:sp>
        <p:nvSpPr>
          <p:cNvPr id="19" name="TextBox 18"/>
          <p:cNvSpPr txBox="1"/>
          <p:nvPr/>
        </p:nvSpPr>
        <p:spPr>
          <a:xfrm>
            <a:off x="2479197" y="1716777"/>
            <a:ext cx="2159566" cy="400110"/>
          </a:xfrm>
          <a:prstGeom prst="rect">
            <a:avLst/>
          </a:prstGeom>
          <a:noFill/>
        </p:spPr>
        <p:txBody>
          <a:bodyPr wrap="none" rtlCol="0">
            <a:spAutoFit/>
          </a:bodyPr>
          <a:lstStyle/>
          <a:p>
            <a:r>
              <a:rPr lang="en-GB" sz="2000" b="1" i="1" dirty="0" smtClean="0">
                <a:solidFill>
                  <a:srgbClr val="FF0000"/>
                </a:solidFill>
              </a:rPr>
              <a:t>Payment in money</a:t>
            </a:r>
            <a:endParaRPr lang="en-GB" sz="2000" b="1" i="1" dirty="0">
              <a:solidFill>
                <a:srgbClr val="FF0000"/>
              </a:solidFill>
            </a:endParaRPr>
          </a:p>
        </p:txBody>
      </p:sp>
      <p:pic>
        <p:nvPicPr>
          <p:cNvPr id="20" name="Picture 19"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092198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Case Study: </a:t>
            </a:r>
            <a:r>
              <a:rPr lang="en-GB" dirty="0" smtClean="0"/>
              <a:t/>
            </a:r>
            <a:br>
              <a:rPr lang="en-GB" dirty="0" smtClean="0"/>
            </a:br>
            <a:r>
              <a:rPr lang="en-GB" dirty="0" smtClean="0"/>
              <a:t>Three </a:t>
            </a:r>
            <a:r>
              <a:rPr lang="en-GB" dirty="0" smtClean="0"/>
              <a:t>dimensional visualisation </a:t>
            </a:r>
            <a:r>
              <a:rPr lang="en-GB" dirty="0" smtClean="0"/>
              <a:t/>
            </a:r>
            <a:br>
              <a:rPr lang="en-GB" dirty="0" smtClean="0"/>
            </a:br>
            <a:r>
              <a:rPr lang="en-GB" dirty="0" smtClean="0"/>
              <a:t>of </a:t>
            </a:r>
            <a:r>
              <a:rPr lang="en-GB" dirty="0" smtClean="0"/>
              <a:t>demographic change </a:t>
            </a:r>
            <a:endParaRPr lang="en-GB" dirty="0"/>
          </a:p>
        </p:txBody>
      </p:sp>
      <p:sp>
        <p:nvSpPr>
          <p:cNvPr id="3" name="Content Placeholder 2"/>
          <p:cNvSpPr>
            <a:spLocks noGrp="1"/>
          </p:cNvSpPr>
          <p:nvPr>
            <p:ph idx="1"/>
          </p:nvPr>
        </p:nvSpPr>
        <p:spPr>
          <a:xfrm>
            <a:off x="457200" y="1600200"/>
            <a:ext cx="7931224" cy="4525963"/>
          </a:xfrm>
        </p:spPr>
        <p:txBody>
          <a:bodyPr>
            <a:normAutofit lnSpcReduction="10000"/>
          </a:bodyPr>
          <a:lstStyle/>
          <a:p>
            <a:r>
              <a:rPr lang="en-GB" dirty="0" smtClean="0"/>
              <a:t>My specialism</a:t>
            </a:r>
          </a:p>
          <a:p>
            <a:r>
              <a:rPr lang="en-GB" dirty="0" smtClean="0"/>
              <a:t>Information rich visualisation</a:t>
            </a:r>
          </a:p>
          <a:p>
            <a:pPr lvl="1"/>
            <a:r>
              <a:rPr lang="en-GB" dirty="0" smtClean="0"/>
              <a:t>Generally for a specialist audience; not for ‘casual’ visualisation</a:t>
            </a:r>
          </a:p>
          <a:p>
            <a:pPr lvl="1"/>
            <a:r>
              <a:rPr lang="en-GB" dirty="0" smtClean="0"/>
              <a:t>Buy-in and willingness to invest time to learn is vital</a:t>
            </a:r>
          </a:p>
          <a:p>
            <a:r>
              <a:rPr lang="en-GB" dirty="0" smtClean="0"/>
              <a:t>Illustrates something about some of the engineering, scientific, and artistic challenges involved.</a:t>
            </a:r>
            <a:endParaRPr lang="en-GB" dirty="0"/>
          </a:p>
        </p:txBody>
      </p:sp>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37132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X:\1918 Cohort\RUsers Presentation\H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413786"/>
            <a:ext cx="5631269" cy="5603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2564904"/>
            <a:ext cx="1872208" cy="1200329"/>
          </a:xfrm>
          <a:prstGeom prst="rect">
            <a:avLst/>
          </a:prstGeom>
          <a:noFill/>
        </p:spPr>
        <p:txBody>
          <a:bodyPr wrap="square" rtlCol="0">
            <a:spAutoFit/>
          </a:bodyPr>
          <a:lstStyle/>
          <a:p>
            <a:pPr algn="ctr"/>
            <a:r>
              <a:rPr lang="en-GB" sz="2400" dirty="0" smtClean="0"/>
              <a:t>The Human Mortality Database</a:t>
            </a:r>
            <a:endParaRPr lang="en-GB" sz="2400"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0182450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1918 Cohort\RUsers Presentation\HMD Files U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628800"/>
            <a:ext cx="7241010" cy="43846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812103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X:\1918 Cohort\RUsers Presentation\Popul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53853"/>
            <a:ext cx="2597134" cy="57782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X:\1918 Cohort\RUsers Presentation\Deat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548680"/>
            <a:ext cx="2627057" cy="5812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96512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46" name="Picture 2">
            <a:hlinkClick r:id="rId2"/>
          </p:cNvPr>
          <p:cNvPicPr>
            <a:picLocks noChangeAspect="1" noChangeArrowheads="1"/>
          </p:cNvPicPr>
          <p:nvPr/>
        </p:nvPicPr>
        <p:blipFill>
          <a:blip r:embed="rId3" cstate="print"/>
          <a:srcRect l="20053" t="14700" r="74277" b="63600"/>
          <a:stretch>
            <a:fillRect/>
          </a:stretch>
        </p:blipFill>
        <p:spPr bwMode="auto">
          <a:xfrm>
            <a:off x="611560" y="1556792"/>
            <a:ext cx="2448272" cy="2810978"/>
          </a:xfrm>
          <a:prstGeom prst="rect">
            <a:avLst/>
          </a:prstGeom>
          <a:noFill/>
          <a:ln w="9525">
            <a:noFill/>
            <a:miter lim="800000"/>
            <a:headEnd/>
            <a:tailEnd/>
          </a:ln>
        </p:spPr>
      </p:pic>
      <p:pic>
        <p:nvPicPr>
          <p:cNvPr id="31748" name="Picture 4" descr="http://dramatica.com/resources/articles/how-and-why-mckee-quest.gif">
            <a:hlinkClick r:id="rId4"/>
          </p:cNvPr>
          <p:cNvPicPr>
            <a:picLocks noChangeAspect="1" noChangeArrowheads="1"/>
          </p:cNvPicPr>
          <p:nvPr/>
        </p:nvPicPr>
        <p:blipFill>
          <a:blip r:embed="rId5" cstate="print"/>
          <a:srcRect/>
          <a:stretch>
            <a:fillRect/>
          </a:stretch>
        </p:blipFill>
        <p:spPr bwMode="auto">
          <a:xfrm>
            <a:off x="3347864" y="2420888"/>
            <a:ext cx="5280089" cy="2520280"/>
          </a:xfrm>
          <a:prstGeom prst="rect">
            <a:avLst/>
          </a:prstGeom>
          <a:noFill/>
        </p:spPr>
      </p:pic>
      <p:pic>
        <p:nvPicPr>
          <p:cNvPr id="31750" name="Picture 6" descr="http://matt.might.net/articles/phd-school-in-pictures/images/PhDKnowledge.007.jpg">
            <a:hlinkClick r:id="rId6"/>
          </p:cNvPr>
          <p:cNvPicPr>
            <a:picLocks noChangeAspect="1" noChangeArrowheads="1"/>
          </p:cNvPicPr>
          <p:nvPr/>
        </p:nvPicPr>
        <p:blipFill>
          <a:blip r:embed="rId7" cstate="print"/>
          <a:srcRect/>
          <a:stretch>
            <a:fillRect/>
          </a:stretch>
        </p:blipFill>
        <p:spPr bwMode="auto">
          <a:xfrm>
            <a:off x="683568" y="4725144"/>
            <a:ext cx="2376264" cy="1782198"/>
          </a:xfrm>
          <a:prstGeom prst="rect">
            <a:avLst/>
          </a:prstGeom>
          <a:noFill/>
        </p:spPr>
      </p:pic>
      <p:pic>
        <p:nvPicPr>
          <p:cNvPr id="7" name="Picture 6" descr="http://the-sra.org.uk/img/sralogo120x83.jpg"/>
          <p:cNvPicPr/>
          <p:nvPr/>
        </p:nvPicPr>
        <p:blipFill>
          <a:blip r:embed="rId8">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3658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1918 Cohort\RUsers Presentation\Country Cod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332656"/>
            <a:ext cx="4392488" cy="6203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912313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X:\1918 Cohort\1918\main\Data\contourPlotsCOL\total\100\DR_Total_100_GBRTENW.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8947"/>
            <a:ext cx="669674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830611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with these visualisations</a:t>
            </a:r>
            <a:endParaRPr lang="en-GB" dirty="0"/>
          </a:p>
        </p:txBody>
      </p:sp>
      <p:sp>
        <p:nvSpPr>
          <p:cNvPr id="3" name="Content Placeholder 2"/>
          <p:cNvSpPr>
            <a:spLocks noGrp="1"/>
          </p:cNvSpPr>
          <p:nvPr>
            <p:ph idx="1"/>
          </p:nvPr>
        </p:nvSpPr>
        <p:spPr>
          <a:xfrm>
            <a:off x="457200" y="1600200"/>
            <a:ext cx="4330824" cy="4525963"/>
          </a:xfrm>
        </p:spPr>
        <p:txBody>
          <a:bodyPr/>
          <a:lstStyle/>
          <a:p>
            <a:pPr marL="514350" indent="-514350">
              <a:buFont typeface="+mj-lt"/>
              <a:buAutoNum type="arabicPeriod"/>
            </a:pPr>
            <a:r>
              <a:rPr lang="en-GB" dirty="0" err="1" smtClean="0"/>
              <a:t>Pixelation</a:t>
            </a:r>
            <a:r>
              <a:rPr lang="en-GB" dirty="0" smtClean="0"/>
              <a:t>/ ‘</a:t>
            </a:r>
            <a:r>
              <a:rPr lang="en-GB" dirty="0" err="1" smtClean="0"/>
              <a:t>Blockiness</a:t>
            </a:r>
            <a:r>
              <a:rPr lang="en-GB" dirty="0" smtClean="0"/>
              <a:t>’</a:t>
            </a:r>
          </a:p>
          <a:p>
            <a:pPr marL="914400" lvl="1" indent="-514350"/>
            <a:r>
              <a:rPr lang="en-GB" dirty="0" smtClean="0"/>
              <a:t>Represents something that is continuous as discrete</a:t>
            </a:r>
          </a:p>
          <a:p>
            <a:pPr marL="514350" indent="-514350">
              <a:buFont typeface="+mj-lt"/>
              <a:buAutoNum type="arabicPeriod"/>
            </a:pPr>
            <a:r>
              <a:rPr lang="en-GB" dirty="0" smtClean="0"/>
              <a:t>Misinterpretation: The Checkerboard Illusion </a:t>
            </a:r>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80928"/>
            <a:ext cx="4427984" cy="344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562987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X:\1918 Cohort\Manuscripts\2013\24\New Figures\Fig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5770"/>
            <a:ext cx="6860704" cy="6860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050543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X:\1918 Cohort\Manuscripts\2013\24\New Figures\Fig3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104370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X:\1918 Cohort\Manuscripts\2013\24\New Figures\Fig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136166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X:\1918 Cohort\Manuscripts\2013\24\New Figures\Fig6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704"/>
            <a:ext cx="6860704" cy="68607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273844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X:\1918 Cohort\Manuscripts\2013\24\New Figures\Fig6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664" y="2219"/>
            <a:ext cx="7076728" cy="70767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983149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X:\1918 Cohort\Manuscripts\2013\24\New Figures\fig7a.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X:\1918 Cohort\Manuscripts\2013\24\New Figures\fig7b.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968435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3D Visualisation</a:t>
            </a:r>
            <a:endParaRPr lang="en-GB" dirty="0"/>
          </a:p>
        </p:txBody>
      </p:sp>
      <p:sp>
        <p:nvSpPr>
          <p:cNvPr id="3" name="Content Placeholder 2"/>
          <p:cNvSpPr>
            <a:spLocks noGrp="1"/>
          </p:cNvSpPr>
          <p:nvPr>
            <p:ph idx="1"/>
          </p:nvPr>
        </p:nvSpPr>
        <p:spPr/>
        <p:txBody>
          <a:bodyPr/>
          <a:lstStyle/>
          <a:p>
            <a:r>
              <a:rPr lang="en-GB" dirty="0" smtClean="0"/>
              <a:t>Contour plots connect points of equal height on a surface. We can imagine but can’t </a:t>
            </a:r>
            <a:r>
              <a:rPr lang="en-GB" i="1" dirty="0" smtClean="0"/>
              <a:t>see</a:t>
            </a:r>
            <a:r>
              <a:rPr lang="en-GB" dirty="0" smtClean="0"/>
              <a:t> the surface itself.</a:t>
            </a:r>
          </a:p>
          <a:p>
            <a:r>
              <a:rPr lang="en-GB" dirty="0" smtClean="0"/>
              <a:t>How does imagination compare with (virtual) reality?</a:t>
            </a:r>
          </a:p>
          <a:p>
            <a:pPr marL="0" indent="0">
              <a:buNone/>
            </a:pPr>
            <a:endParaRPr lang="en-GB" dirty="0" smtClean="0"/>
          </a:p>
          <a:p>
            <a:pPr marL="457200" lvl="1" indent="0">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9165485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TotalTime>
  <Words>2860</Words>
  <Application>Microsoft Office PowerPoint</Application>
  <PresentationFormat>On-screen Show (4:3)</PresentationFormat>
  <Paragraphs>969</Paragraphs>
  <Slides>104</Slides>
  <Notes>8</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07" baseType="lpstr">
      <vt:lpstr>Arial</vt:lpstr>
      <vt:lpstr>Default Design</vt:lpstr>
      <vt:lpstr>Document</vt:lpstr>
      <vt:lpstr>An Introduction to Data Visualisation Social Research Association Workshop 7 July 2014 Grand Connaught Rooms, London</vt:lpstr>
      <vt:lpstr>Introductions</vt:lpstr>
      <vt:lpstr>Cutting to the Chase:  Main Arguments</vt:lpstr>
      <vt:lpstr>Approach for this workshop</vt:lpstr>
      <vt:lpstr>(Mis)information is Beautiful</vt:lpstr>
      <vt:lpstr>My position</vt:lpstr>
      <vt:lpstr>Thought is Visual</vt:lpstr>
      <vt:lpstr>Examples</vt:lpstr>
      <vt:lpstr>Examples</vt:lpstr>
      <vt:lpstr>Time is spatial...</vt:lpstr>
      <vt:lpstr>...but is it cultural?</vt:lpstr>
      <vt:lpstr>Information Visualisation  of this course!</vt:lpstr>
      <vt:lpstr>Statistics and data visualisation</vt:lpstr>
      <vt:lpstr>Statistics is...</vt:lpstr>
      <vt:lpstr>Statistics is...</vt:lpstr>
      <vt:lpstr>Data Visualisation is…</vt:lpstr>
      <vt:lpstr>History of Data Visualisation</vt:lpstr>
      <vt:lpstr>William Playfair</vt:lpstr>
      <vt:lpstr>William Playfair</vt:lpstr>
      <vt:lpstr>William Playfair</vt:lpstr>
      <vt:lpstr>Charles Minard</vt:lpstr>
      <vt:lpstr>Charles Minard</vt:lpstr>
      <vt:lpstr>History of Data Visualisation</vt:lpstr>
      <vt:lpstr>History of Data Visualisation</vt:lpstr>
      <vt:lpstr>John Tukey</vt:lpstr>
      <vt:lpstr>John Tukey</vt:lpstr>
      <vt:lpstr>John Tukey</vt:lpstr>
      <vt:lpstr>Why use visualisation  for  Exploratory Data Analysis?</vt:lpstr>
      <vt:lpstr>History of Data Visualisation</vt:lpstr>
      <vt:lpstr>History of Data Visualisation</vt:lpstr>
      <vt:lpstr>Edward Tufte</vt:lpstr>
      <vt:lpstr>Books by Edward Tufte</vt:lpstr>
      <vt:lpstr>Data Visualisation is…</vt:lpstr>
      <vt:lpstr>The Three Hats</vt:lpstr>
      <vt:lpstr>The Three Hats</vt:lpstr>
      <vt:lpstr>The Engineer must have broad shoulders</vt:lpstr>
      <vt:lpstr>Are your visualisations... lying?</vt:lpstr>
      <vt:lpstr>Are your visualisations... Accurately interpretable?</vt:lpstr>
      <vt:lpstr>Are your visualisations... Sensible?</vt:lpstr>
      <vt:lpstr>PowerPoint Presentation</vt:lpstr>
      <vt:lpstr>Why is Facebook blue?</vt:lpstr>
      <vt:lpstr>PowerPoint Presentation</vt:lpstr>
      <vt:lpstr>Circles and Squares: A faultline?</vt:lpstr>
      <vt:lpstr>Data Management</vt:lpstr>
      <vt:lpstr>Tidy Data</vt:lpstr>
      <vt:lpstr>Making Data ‘Tidy’</vt:lpstr>
      <vt:lpstr>Making Data ‘Tidy’</vt:lpstr>
      <vt:lpstr>Keys: Unique identifiers of observations</vt:lpstr>
      <vt:lpstr>Keys: Unique identifiers of observations</vt:lpstr>
      <vt:lpstr>Long format data</vt:lpstr>
      <vt:lpstr>‘Casting’ Data</vt:lpstr>
      <vt:lpstr>Adding Summary Margins</vt:lpstr>
      <vt:lpstr>A Practical</vt:lpstr>
      <vt:lpstr>A Question</vt:lpstr>
      <vt:lpstr>The Answer</vt:lpstr>
      <vt:lpstr>Two types of audience</vt:lpstr>
      <vt:lpstr>The Complexity Challenge</vt:lpstr>
      <vt:lpstr>Data Visualisation is...</vt:lpstr>
      <vt:lpstr>As an example...</vt:lpstr>
      <vt:lpstr>As an example...</vt:lpstr>
      <vt:lpstr>Data Visualisation as Box Wiring</vt:lpstr>
      <vt:lpstr>Data Visualisation as Box Wiring</vt:lpstr>
      <vt:lpstr>Double-Encoding for Emphasis</vt:lpstr>
      <vt:lpstr>An Exercise</vt:lpstr>
      <vt:lpstr>Layers of Data Visualisation</vt:lpstr>
      <vt:lpstr>The Guide Layer: Excel Default</vt:lpstr>
      <vt:lpstr>The Guide Layer: Major Gridlines</vt:lpstr>
      <vt:lpstr>The Guide Layer:  Major and Minor Gridlines</vt:lpstr>
      <vt:lpstr>The Guide Layer:  Major and Minor Gridlines</vt:lpstr>
      <vt:lpstr>The Guide Layer:  Gridlines Removed</vt:lpstr>
      <vt:lpstr>The Guide Layer:  Unit interval tickmarks</vt:lpstr>
      <vt:lpstr>The Guide Layer:  1:1 Ratio</vt:lpstr>
      <vt:lpstr>The Support Layer: Excel Default</vt:lpstr>
      <vt:lpstr>The Geom: Points</vt:lpstr>
      <vt:lpstr>The Geom: Lines</vt:lpstr>
      <vt:lpstr>The Geom: Bars</vt:lpstr>
      <vt:lpstr>The Geom: Area </vt:lpstr>
      <vt:lpstr>The Annotation Layer</vt:lpstr>
      <vt:lpstr>The Annotation Layer</vt:lpstr>
      <vt:lpstr>The Annotation Layer</vt:lpstr>
      <vt:lpstr>The Annotation Layer</vt:lpstr>
      <vt:lpstr>Practical Exercise: Decomposition</vt:lpstr>
      <vt:lpstr>Practical Exercise: Decomposition</vt:lpstr>
      <vt:lpstr>Next Stages</vt:lpstr>
      <vt:lpstr>Where next? Excel and Beyond</vt:lpstr>
      <vt:lpstr>Case Study:  Three dimensional visualisation  of demographic change </vt:lpstr>
      <vt:lpstr>PowerPoint Presentation</vt:lpstr>
      <vt:lpstr>PowerPoint Presentation</vt:lpstr>
      <vt:lpstr>PowerPoint Presentation</vt:lpstr>
      <vt:lpstr>PowerPoint Presentation</vt:lpstr>
      <vt:lpstr>PowerPoint Presentation</vt:lpstr>
      <vt:lpstr>Problems with these visualisations</vt:lpstr>
      <vt:lpstr>PowerPoint Presentation</vt:lpstr>
      <vt:lpstr>PowerPoint Presentation</vt:lpstr>
      <vt:lpstr>PowerPoint Presentation</vt:lpstr>
      <vt:lpstr>PowerPoint Presentation</vt:lpstr>
      <vt:lpstr>PowerPoint Presentation</vt:lpstr>
      <vt:lpstr>PowerPoint Presentation</vt:lpstr>
      <vt:lpstr>3D Visualisation</vt:lpstr>
      <vt:lpstr>RGL</vt:lpstr>
      <vt:lpstr>Italy</vt:lpstr>
      <vt:lpstr>Italy - Logged</vt:lpstr>
      <vt:lpstr>Summary</vt:lpstr>
      <vt:lpstr>Your challenge</vt:lpstr>
    </vt:vector>
  </TitlesOfParts>
  <Company>Desktop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adickso5</dc:creator>
  <cp:lastModifiedBy>Jon Minton</cp:lastModifiedBy>
  <cp:revision>11</cp:revision>
  <dcterms:created xsi:type="dcterms:W3CDTF">2009-11-03T14:27:19Z</dcterms:created>
  <dcterms:modified xsi:type="dcterms:W3CDTF">2014-07-04T14:21:12Z</dcterms:modified>
</cp:coreProperties>
</file>